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5"/>
  </p:notesMasterIdLst>
  <p:sldIdLst>
    <p:sldId id="256" r:id="rId2"/>
    <p:sldId id="293" r:id="rId3"/>
    <p:sldId id="261" r:id="rId4"/>
    <p:sldId id="287" r:id="rId5"/>
    <p:sldId id="264" r:id="rId6"/>
    <p:sldId id="273" r:id="rId7"/>
    <p:sldId id="280" r:id="rId8"/>
    <p:sldId id="294" r:id="rId9"/>
    <p:sldId id="289" r:id="rId10"/>
    <p:sldId id="272" r:id="rId11"/>
    <p:sldId id="274" r:id="rId12"/>
    <p:sldId id="282" r:id="rId13"/>
    <p:sldId id="291" r:id="rId14"/>
    <p:sldId id="269" r:id="rId15"/>
    <p:sldId id="284" r:id="rId16"/>
    <p:sldId id="285" r:id="rId17"/>
    <p:sldId id="281" r:id="rId18"/>
    <p:sldId id="279" r:id="rId19"/>
    <p:sldId id="270" r:id="rId20"/>
    <p:sldId id="271" r:id="rId21"/>
    <p:sldId id="263" r:id="rId22"/>
    <p:sldId id="257" r:id="rId23"/>
    <p:sldId id="290" r:id="rId24"/>
  </p:sldIdLst>
  <p:sldSz cx="9144000" cy="6858000" type="screen4x3"/>
  <p:notesSz cx="6400800" cy="8686800"/>
  <p:custDataLst>
    <p:tags r:id="rId26"/>
  </p:custDataLst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0099"/>
    <a:srgbClr val="FF0000"/>
    <a:srgbClr val="333399"/>
    <a:srgbClr val="DC0000"/>
    <a:srgbClr val="CC0000"/>
    <a:srgbClr val="000066"/>
    <a:srgbClr val="4F81BD"/>
    <a:srgbClr val="00B8FF"/>
    <a:srgbClr val="212189"/>
    <a:srgbClr val="0000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56" autoAdjust="0"/>
    <p:restoredTop sz="93548" autoAdjust="0"/>
  </p:normalViewPr>
  <p:slideViewPr>
    <p:cSldViewPr snapToGrid="0">
      <p:cViewPr varScale="1">
        <p:scale>
          <a:sx n="64" d="100"/>
          <a:sy n="64" d="100"/>
        </p:scale>
        <p:origin x="-1248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234086400" cy="2340864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400800" cy="86868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400800" cy="86868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400800" cy="86868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400800" cy="86868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400800" cy="86868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6400800" cy="86868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2717463" y="-10674350"/>
            <a:ext cx="15101888" cy="1132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6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639763" y="4125913"/>
            <a:ext cx="5110162" cy="389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3962195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28700" y="658813"/>
            <a:ext cx="4343400" cy="3257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88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39763" y="4125913"/>
            <a:ext cx="5111750" cy="39020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B2F-5121-43C5-89AD-D33A1A35B5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2208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23A-E0AF-4BE3-BE60-23145482EE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8600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CD3F8-5737-4584-B2F3-DA6EA3D428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4454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446088"/>
            <a:ext cx="8218488" cy="113188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22488" cy="46513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84488" cy="46513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22488" cy="465138"/>
          </a:xfrm>
        </p:spPr>
        <p:txBody>
          <a:bodyPr/>
          <a:lstStyle>
            <a:lvl1pPr>
              <a:defRPr/>
            </a:lvl1pPr>
          </a:lstStyle>
          <a:p>
            <a:fld id="{4A77C327-5993-4F2F-8F78-95E7987910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9593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0C30-2F6D-47FC-BD17-D88942DF58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7647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C4F1-85B5-4668-ACE0-FAAF1F1D43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1858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7BF5-9990-419D-AD1B-56530ABA78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4113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07C8-03E9-4820-B7F0-028BC6CF78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8875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57B8-C903-4A56-A0B0-BB834A9B4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9155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0F03-AD89-412E-A232-BA4C8E8D25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0976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7D661-450F-4DAE-BFB3-E38961714A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875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E5B8E-EB43-43D7-8292-C1EF117446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2929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172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6572"/>
            <a:ext cx="8229600" cy="4529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E25E2-7F19-4C1C-8C60-B239CA91C5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2091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image" Target="../media/image16.pn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15.png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7" Type="http://schemas.openxmlformats.org/officeDocument/2006/relationships/image" Target="../media/image13.pn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12.png"/><Relationship Id="rId5" Type="http://schemas.openxmlformats.org/officeDocument/2006/relationships/image" Target="../media/image19.png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5.xml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9.png"/><Relationship Id="rId4" Type="http://schemas.openxmlformats.org/officeDocument/2006/relationships/tags" Target="../tags/tag6.xml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2667000"/>
            <a:ext cx="8458200" cy="1470025"/>
          </a:xfrm>
          <a:ln/>
        </p:spPr>
        <p:txBody>
          <a:bodyPr>
            <a:normAutofit fontScale="90000"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 dirty="0" smtClean="0"/>
              <a:t>AliasCluster: A Lightweight Approach to Interface Disambiguation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2800" dirty="0" smtClean="0"/>
              <a:t>Brian Eriksson</a:t>
            </a:r>
            <a:br>
              <a:rPr lang="en-US" sz="2800" dirty="0" smtClean="0"/>
            </a:br>
            <a:r>
              <a:rPr lang="en-US" sz="2800" dirty="0" smtClean="0"/>
              <a:t>Technicolor Palo Alto</a:t>
            </a:r>
            <a:endParaRPr lang="en-US" sz="320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81000" y="5101771"/>
            <a:ext cx="8382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+mj-lt"/>
              </a:rPr>
              <a:t>Larissa Spinelli</a:t>
            </a:r>
          </a:p>
          <a:p>
            <a:pPr algn="ctr"/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Mark Crovella</a:t>
            </a:r>
          </a:p>
          <a:p>
            <a:pPr algn="ctr"/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Boston University</a:t>
            </a:r>
            <a:endParaRPr lang="en-US" sz="2400" dirty="0">
              <a:solidFill>
                <a:srgbClr val="000000"/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</a:t>
            </a:r>
            <a:r>
              <a:rPr lang="en-US" dirty="0" err="1" smtClean="0"/>
              <a:t>Bayes</a:t>
            </a:r>
            <a:r>
              <a:rPr lang="en-US" dirty="0" smtClean="0"/>
              <a:t> – Combined Performance</a:t>
            </a:r>
            <a:endParaRPr lang="en-US" dirty="0"/>
          </a:p>
        </p:txBody>
      </p:sp>
      <p:pic>
        <p:nvPicPr>
          <p:cNvPr id="3645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2483" y="1387518"/>
            <a:ext cx="6922363" cy="547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3888"/>
            <a:ext cx="5988570" cy="4432275"/>
          </a:xfrm>
        </p:spPr>
        <p:txBody>
          <a:bodyPr/>
          <a:lstStyle/>
          <a:p>
            <a:r>
              <a:rPr lang="en-US" sz="2400" dirty="0" smtClean="0"/>
              <a:t>Consider the following problem with 3 IP interfaces: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84813" y="5697858"/>
            <a:ext cx="8559383" cy="954107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While Naïve </a:t>
            </a:r>
            <a:r>
              <a:rPr lang="en-US" sz="2800" dirty="0" err="1" smtClean="0"/>
              <a:t>Bayes</a:t>
            </a:r>
            <a:r>
              <a:rPr lang="en-US" sz="2800" dirty="0" smtClean="0"/>
              <a:t> is returns the likelihood that two interfaces are aliased, </a:t>
            </a:r>
            <a:r>
              <a:rPr lang="en-US" sz="2800" u="sng" dirty="0" smtClean="0"/>
              <a:t>not </a:t>
            </a:r>
            <a:r>
              <a:rPr lang="en-US" sz="2800" dirty="0" smtClean="0"/>
              <a:t>the inferred routers clusters.</a:t>
            </a:r>
            <a:endParaRPr lang="en-US" sz="2800" dirty="0"/>
          </a:p>
        </p:txBody>
      </p:sp>
      <p:sp>
        <p:nvSpPr>
          <p:cNvPr id="13" name="Oval 12"/>
          <p:cNvSpPr/>
          <p:nvPr/>
        </p:nvSpPr>
        <p:spPr>
          <a:xfrm>
            <a:off x="7180289" y="2338465"/>
            <a:ext cx="794478" cy="794478"/>
          </a:xfrm>
          <a:prstGeom prst="ellipse">
            <a:avLst/>
          </a:prstGeom>
          <a:noFill/>
          <a:ln w="5715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i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223416" y="3630117"/>
            <a:ext cx="794478" cy="794478"/>
          </a:xfrm>
          <a:prstGeom prst="ellipse">
            <a:avLst/>
          </a:prstGeom>
          <a:noFill/>
          <a:ln w="5715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j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8097186" y="3630118"/>
            <a:ext cx="794478" cy="794478"/>
          </a:xfrm>
          <a:prstGeom prst="ellipse">
            <a:avLst/>
          </a:prstGeom>
          <a:noFill/>
          <a:ln w="5715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k</a:t>
            </a:r>
            <a:endParaRPr lang="en-US" sz="3600" dirty="0">
              <a:solidFill>
                <a:schemeClr val="tx1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830911" y="2563318"/>
            <a:ext cx="6465727" cy="1066799"/>
            <a:chOff x="830911" y="2563318"/>
            <a:chExt cx="6465727" cy="1066799"/>
          </a:xfrm>
        </p:grpSpPr>
        <p:pic>
          <p:nvPicPr>
            <p:cNvPr id="10" name="Picture 9" descr="tmp.png"/>
            <p:cNvPicPr>
              <a:picLocks/>
            </p:cNvPicPr>
            <p:nvPr>
              <p:custDataLst>
                <p:tags r:id="rId3"/>
              </p:custDataLst>
            </p:nvPr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30911" y="2687414"/>
              <a:ext cx="2806700" cy="342900"/>
            </a:xfrm>
            <a:prstGeom prst="rect">
              <a:avLst/>
            </a:prstGeom>
            <a:noFill/>
          </p:spPr>
        </p:pic>
        <p:sp>
          <p:nvSpPr>
            <p:cNvPr id="16" name="TextBox 15"/>
            <p:cNvSpPr txBox="1"/>
            <p:nvPr/>
          </p:nvSpPr>
          <p:spPr>
            <a:xfrm>
              <a:off x="3792512" y="2563318"/>
              <a:ext cx="12891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00B050"/>
                  </a:solidFill>
                </a:rPr>
                <a:t>is high</a:t>
              </a:r>
              <a:endParaRPr lang="en-US" sz="3200" dirty="0">
                <a:solidFill>
                  <a:srgbClr val="00B050"/>
                </a:solidFill>
              </a:endParaRPr>
            </a:p>
          </p:txBody>
        </p:sp>
        <p:cxnSp>
          <p:nvCxnSpPr>
            <p:cNvPr id="20" name="Straight Connector 19"/>
            <p:cNvCxnSpPr>
              <a:stCxn id="14" idx="0"/>
              <a:endCxn id="13" idx="3"/>
            </p:cNvCxnSpPr>
            <p:nvPr/>
          </p:nvCxnSpPr>
          <p:spPr>
            <a:xfrm flipV="1">
              <a:off x="6620655" y="3016594"/>
              <a:ext cx="675983" cy="613523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818419" y="3016594"/>
            <a:ext cx="7676006" cy="763585"/>
            <a:chOff x="818419" y="3016594"/>
            <a:chExt cx="7676006" cy="763585"/>
          </a:xfrm>
        </p:grpSpPr>
        <p:pic>
          <p:nvPicPr>
            <p:cNvPr id="11" name="Picture 10" descr="tmp.png"/>
            <p:cNvPicPr>
              <a:picLocks/>
            </p:cNvPicPr>
            <p:nvPr>
              <p:custDataLst>
                <p:tags r:id="rId2"/>
              </p:custDataLst>
            </p:nvPr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18419" y="3319498"/>
              <a:ext cx="2895600" cy="342900"/>
            </a:xfrm>
            <a:prstGeom prst="rect">
              <a:avLst/>
            </a:prstGeom>
            <a:noFill/>
          </p:spPr>
        </p:pic>
        <p:sp>
          <p:nvSpPr>
            <p:cNvPr id="17" name="TextBox 16"/>
            <p:cNvSpPr txBox="1"/>
            <p:nvPr/>
          </p:nvSpPr>
          <p:spPr>
            <a:xfrm>
              <a:off x="3780020" y="3195404"/>
              <a:ext cx="12891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00B050"/>
                  </a:solidFill>
                </a:rPr>
                <a:t>is high</a:t>
              </a:r>
              <a:endParaRPr lang="en-US" sz="3200" dirty="0">
                <a:solidFill>
                  <a:srgbClr val="00B050"/>
                </a:solidFill>
              </a:endParaRPr>
            </a:p>
          </p:txBody>
        </p:sp>
        <p:cxnSp>
          <p:nvCxnSpPr>
            <p:cNvPr id="21" name="Straight Connector 20"/>
            <p:cNvCxnSpPr>
              <a:stCxn id="13" idx="5"/>
              <a:endCxn id="15" idx="0"/>
            </p:cNvCxnSpPr>
            <p:nvPr/>
          </p:nvCxnSpPr>
          <p:spPr>
            <a:xfrm>
              <a:off x="7858418" y="3016594"/>
              <a:ext cx="636007" cy="613524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775947" y="3732551"/>
            <a:ext cx="7321239" cy="662223"/>
            <a:chOff x="775947" y="3732551"/>
            <a:chExt cx="7321239" cy="662223"/>
          </a:xfrm>
        </p:grpSpPr>
        <p:pic>
          <p:nvPicPr>
            <p:cNvPr id="12" name="Picture 11" descr="tmp.png"/>
            <p:cNvPicPr>
              <a:picLocks/>
            </p:cNvPicPr>
            <p:nvPr>
              <p:custDataLst>
                <p:tags r:id="rId1"/>
              </p:custDataLst>
            </p:nvPr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75947" y="3966574"/>
              <a:ext cx="2895600" cy="342900"/>
            </a:xfrm>
            <a:prstGeom prst="rect">
              <a:avLst/>
            </a:prstGeom>
            <a:noFill/>
          </p:spPr>
        </p:pic>
        <p:sp>
          <p:nvSpPr>
            <p:cNvPr id="18" name="TextBox 17"/>
            <p:cNvSpPr txBox="1"/>
            <p:nvPr/>
          </p:nvSpPr>
          <p:spPr>
            <a:xfrm>
              <a:off x="3824990" y="3809999"/>
              <a:ext cx="12891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is low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24" name="Straight Connector 23"/>
            <p:cNvCxnSpPr>
              <a:stCxn id="14" idx="6"/>
              <a:endCxn id="15" idx="2"/>
            </p:cNvCxnSpPr>
            <p:nvPr/>
          </p:nvCxnSpPr>
          <p:spPr>
            <a:xfrm>
              <a:off x="7017894" y="4027356"/>
              <a:ext cx="1079292" cy="1"/>
            </a:xfrm>
            <a:prstGeom prst="line">
              <a:avLst/>
            </a:prstGeom>
            <a:ln w="762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7285219" y="3732551"/>
              <a:ext cx="554636" cy="569626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7345180" y="3732551"/>
              <a:ext cx="509665" cy="569626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794479" y="4347148"/>
              <a:ext cx="4047344" cy="1499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659567" y="4871803"/>
            <a:ext cx="4317167" cy="523220"/>
          </a:xfrm>
          <a:prstGeom prst="rect">
            <a:avLst/>
          </a:prstGeom>
          <a:noFill/>
          <a:ln w="5715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What is the physical router?</a:t>
            </a:r>
            <a:endParaRPr lang="en-US" sz="2800" dirty="0"/>
          </a:p>
        </p:txBody>
      </p:sp>
      <p:grpSp>
        <p:nvGrpSpPr>
          <p:cNvPr id="44" name="Group 43"/>
          <p:cNvGrpSpPr/>
          <p:nvPr/>
        </p:nvGrpSpPr>
        <p:grpSpPr>
          <a:xfrm>
            <a:off x="6231767" y="1714853"/>
            <a:ext cx="1601818" cy="3821460"/>
            <a:chOff x="6231767" y="1714853"/>
            <a:chExt cx="1601818" cy="3821460"/>
          </a:xfrm>
        </p:grpSpPr>
        <p:sp>
          <p:nvSpPr>
            <p:cNvPr id="42" name="Cloud 41"/>
            <p:cNvSpPr/>
            <p:nvPr/>
          </p:nvSpPr>
          <p:spPr>
            <a:xfrm rot="1797385">
              <a:off x="6231767" y="1714853"/>
              <a:ext cx="1601818" cy="3411339"/>
            </a:xfrm>
            <a:prstGeom prst="cloud">
              <a:avLst/>
            </a:prstGeom>
            <a:noFill/>
            <a:ln w="76200">
              <a:solidFill>
                <a:srgbClr val="0070C0"/>
              </a:solidFill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445770" y="4766872"/>
              <a:ext cx="112426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err="1" smtClean="0"/>
                <a:t>i,j</a:t>
              </a:r>
              <a:r>
                <a:rPr lang="en-US" sz="4400" dirty="0" smtClean="0"/>
                <a:t>?</a:t>
              </a:r>
              <a:endParaRPr lang="en-US" sz="44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7359526" y="1668133"/>
            <a:ext cx="1787972" cy="3761500"/>
            <a:chOff x="5782061" y="1774813"/>
            <a:chExt cx="1787972" cy="3761500"/>
          </a:xfrm>
        </p:grpSpPr>
        <p:sp>
          <p:nvSpPr>
            <p:cNvPr id="46" name="Cloud 45"/>
            <p:cNvSpPr/>
            <p:nvPr/>
          </p:nvSpPr>
          <p:spPr>
            <a:xfrm rot="19252960">
              <a:off x="5782061" y="1774813"/>
              <a:ext cx="1601818" cy="3411339"/>
            </a:xfrm>
            <a:prstGeom prst="cloud">
              <a:avLst/>
            </a:prstGeom>
            <a:noFill/>
            <a:ln w="76200">
              <a:solidFill>
                <a:srgbClr val="0070C0"/>
              </a:solidFill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445770" y="4766872"/>
              <a:ext cx="112426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err="1" smtClean="0"/>
                <a:t>i,k</a:t>
              </a:r>
              <a:r>
                <a:rPr lang="en-US" sz="4400" dirty="0" smtClean="0"/>
                <a:t>?</a:t>
              </a:r>
              <a:endParaRPr lang="en-US" sz="4400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468606" y="1835523"/>
            <a:ext cx="3675394" cy="3914150"/>
            <a:chOff x="9321920" y="1774813"/>
            <a:chExt cx="1887567" cy="3914150"/>
          </a:xfrm>
        </p:grpSpPr>
        <p:sp>
          <p:nvSpPr>
            <p:cNvPr id="49" name="Cloud 48"/>
            <p:cNvSpPr/>
            <p:nvPr/>
          </p:nvSpPr>
          <p:spPr>
            <a:xfrm>
              <a:off x="9607669" y="1774813"/>
              <a:ext cx="1601818" cy="3411339"/>
            </a:xfrm>
            <a:prstGeom prst="cloud">
              <a:avLst/>
            </a:prstGeom>
            <a:noFill/>
            <a:ln w="76200">
              <a:solidFill>
                <a:srgbClr val="0070C0"/>
              </a:solidFill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9321920" y="4919522"/>
              <a:ext cx="112426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err="1" smtClean="0"/>
                <a:t>i,j,k</a:t>
              </a:r>
              <a:r>
                <a:rPr lang="en-US" sz="4400" dirty="0" smtClean="0"/>
                <a:t>?</a:t>
              </a:r>
              <a:endParaRPr lang="en-US" sz="4400" dirty="0"/>
            </a:p>
          </p:txBody>
        </p:sp>
      </p:grpSp>
      <p:sp>
        <p:nvSpPr>
          <p:cNvPr id="35" name="Oval 34"/>
          <p:cNvSpPr/>
          <p:nvPr/>
        </p:nvSpPr>
        <p:spPr>
          <a:xfrm>
            <a:off x="1006839" y="602105"/>
            <a:ext cx="689547" cy="689547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00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026171" y="497172"/>
            <a:ext cx="64732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Given pairwise likelihoods, can we infer router clusters?</a:t>
            </a:r>
            <a:endParaRPr lang="en-US" sz="2800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794478" y="1558976"/>
            <a:ext cx="71353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976859" y="677056"/>
            <a:ext cx="689547" cy="689547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00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6250" y="572123"/>
            <a:ext cx="64282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Given pairwise likelihoods, can we infer router clusters?</a:t>
            </a:r>
            <a:endParaRPr lang="en-US" sz="2800" dirty="0"/>
          </a:p>
        </p:txBody>
      </p:sp>
      <p:sp>
        <p:nvSpPr>
          <p:cNvPr id="19" name="Rectangle 18"/>
          <p:cNvSpPr/>
          <p:nvPr/>
        </p:nvSpPr>
        <p:spPr>
          <a:xfrm>
            <a:off x="1132115" y="3178629"/>
            <a:ext cx="2351314" cy="2351314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26"/>
          <p:cNvGrpSpPr/>
          <p:nvPr/>
        </p:nvGrpSpPr>
        <p:grpSpPr>
          <a:xfrm>
            <a:off x="740228" y="2663372"/>
            <a:ext cx="6700444" cy="1531963"/>
            <a:chOff x="740228" y="2663372"/>
            <a:chExt cx="6700444" cy="1531963"/>
          </a:xfrm>
        </p:grpSpPr>
        <p:sp>
          <p:nvSpPr>
            <p:cNvPr id="20" name="TextBox 19"/>
            <p:cNvSpPr txBox="1"/>
            <p:nvPr/>
          </p:nvSpPr>
          <p:spPr>
            <a:xfrm>
              <a:off x="740228" y="3672115"/>
              <a:ext cx="34834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i</a:t>
              </a:r>
              <a:endParaRPr lang="en-US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85999" y="2663372"/>
              <a:ext cx="34834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j</a:t>
              </a:r>
              <a:endParaRPr lang="en-US" b="1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293257" y="3788229"/>
              <a:ext cx="275771" cy="275771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5" name="Picture 24" descr="tmp.png"/>
            <p:cNvPicPr>
              <a:picLocks/>
            </p:cNvPicPr>
            <p:nvPr>
              <p:custDataLst>
                <p:tags r:id="rId1"/>
              </p:custDataLst>
            </p:nvPr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140168" y="3425371"/>
              <a:ext cx="3300504" cy="403229"/>
            </a:xfrm>
            <a:prstGeom prst="rect">
              <a:avLst/>
            </a:prstGeom>
            <a:noFill/>
          </p:spPr>
        </p:pic>
        <p:sp>
          <p:nvSpPr>
            <p:cNvPr id="26" name="Freeform 25"/>
            <p:cNvSpPr/>
            <p:nvPr/>
          </p:nvSpPr>
          <p:spPr>
            <a:xfrm>
              <a:off x="2685143" y="3476171"/>
              <a:ext cx="1291771" cy="312058"/>
            </a:xfrm>
            <a:custGeom>
              <a:avLst/>
              <a:gdLst>
                <a:gd name="connsiteX0" fmla="*/ 1233714 w 1233714"/>
                <a:gd name="connsiteY0" fmla="*/ 72572 h 246744"/>
                <a:gd name="connsiteX1" fmla="*/ 508000 w 1233714"/>
                <a:gd name="connsiteY1" fmla="*/ 29029 h 246744"/>
                <a:gd name="connsiteX2" fmla="*/ 0 w 1233714"/>
                <a:gd name="connsiteY2" fmla="*/ 246744 h 246744"/>
                <a:gd name="connsiteX0" fmla="*/ 1291771 w 1291771"/>
                <a:gd name="connsiteY0" fmla="*/ 36286 h 312058"/>
                <a:gd name="connsiteX1" fmla="*/ 508000 w 1291771"/>
                <a:gd name="connsiteY1" fmla="*/ 94343 h 312058"/>
                <a:gd name="connsiteX2" fmla="*/ 0 w 1291771"/>
                <a:gd name="connsiteY2" fmla="*/ 312058 h 312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91771" h="312058">
                  <a:moveTo>
                    <a:pt x="1291771" y="36286"/>
                  </a:moveTo>
                  <a:cubicBezTo>
                    <a:pt x="1031723" y="0"/>
                    <a:pt x="723295" y="48381"/>
                    <a:pt x="508000" y="94343"/>
                  </a:cubicBezTo>
                  <a:cubicBezTo>
                    <a:pt x="292705" y="140305"/>
                    <a:pt x="151190" y="217715"/>
                    <a:pt x="0" y="312058"/>
                  </a:cubicBezTo>
                </a:path>
              </a:pathLst>
            </a:custGeom>
            <a:ln w="57150">
              <a:solidFill>
                <a:srgbClr val="CC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233714" y="5617029"/>
            <a:ext cx="2206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Alias Likelihood Matrix</a:t>
            </a:r>
            <a:endParaRPr lang="en-US" sz="2400" dirty="0"/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413657" y="1678899"/>
            <a:ext cx="8229600" cy="4186008"/>
          </a:xfrm>
        </p:spPr>
        <p:txBody>
          <a:bodyPr/>
          <a:lstStyle/>
          <a:p>
            <a:r>
              <a:rPr lang="en-US" dirty="0" smtClean="0"/>
              <a:t>We perform a modified hierarchical clustering approach.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711200" y="1553029"/>
            <a:ext cx="7431314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976859" y="677056"/>
            <a:ext cx="689547" cy="689547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00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6250" y="572123"/>
            <a:ext cx="64282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Given pairwise likelihoods, can we infer router clusters?</a:t>
            </a:r>
            <a:endParaRPr lang="en-US" sz="2800" dirty="0"/>
          </a:p>
        </p:txBody>
      </p:sp>
      <p:sp>
        <p:nvSpPr>
          <p:cNvPr id="10" name="Oval 9"/>
          <p:cNvSpPr/>
          <p:nvPr/>
        </p:nvSpPr>
        <p:spPr>
          <a:xfrm>
            <a:off x="4649574" y="5094656"/>
            <a:ext cx="314793" cy="31479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02027" y="5089784"/>
            <a:ext cx="314793" cy="31479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548734" y="5094656"/>
            <a:ext cx="314793" cy="31479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005934" y="5094656"/>
            <a:ext cx="314793" cy="31479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478374" y="5102276"/>
            <a:ext cx="314793" cy="31479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920334" y="5094656"/>
            <a:ext cx="314793" cy="31479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385154" y="5094656"/>
            <a:ext cx="314793" cy="31479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842354" y="5087036"/>
            <a:ext cx="314793" cy="31479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132115" y="3178629"/>
            <a:ext cx="2351314" cy="2351314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233714" y="5617029"/>
            <a:ext cx="2206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Alias Likelihood Matrix</a:t>
            </a:r>
            <a:endParaRPr lang="en-US" sz="2400" dirty="0"/>
          </a:p>
        </p:txBody>
      </p:sp>
      <p:sp>
        <p:nvSpPr>
          <p:cNvPr id="47" name="Content Placeholder 2"/>
          <p:cNvSpPr>
            <a:spLocks noGrp="1"/>
          </p:cNvSpPr>
          <p:nvPr>
            <p:ph idx="1"/>
          </p:nvPr>
        </p:nvSpPr>
        <p:spPr>
          <a:xfrm>
            <a:off x="413657" y="1678899"/>
            <a:ext cx="8229600" cy="1004340"/>
          </a:xfrm>
        </p:spPr>
        <p:txBody>
          <a:bodyPr/>
          <a:lstStyle/>
          <a:p>
            <a:r>
              <a:rPr lang="en-US" dirty="0" smtClean="0"/>
              <a:t>We perform a modified hierarchical clustering approach.</a:t>
            </a:r>
            <a:endParaRPr lang="en-US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711200" y="1553029"/>
            <a:ext cx="7431314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reeform 40"/>
          <p:cNvSpPr/>
          <p:nvPr/>
        </p:nvSpPr>
        <p:spPr>
          <a:xfrm>
            <a:off x="4691921" y="5531370"/>
            <a:ext cx="3342807" cy="377253"/>
          </a:xfrm>
          <a:custGeom>
            <a:avLst/>
            <a:gdLst>
              <a:gd name="connsiteX0" fmla="*/ 0 w 3342807"/>
              <a:gd name="connsiteY0" fmla="*/ 14991 h 377253"/>
              <a:gd name="connsiteX1" fmla="*/ 1828800 w 3342807"/>
              <a:gd name="connsiteY1" fmla="*/ 374755 h 377253"/>
              <a:gd name="connsiteX2" fmla="*/ 3342807 w 3342807"/>
              <a:gd name="connsiteY2" fmla="*/ 0 h 377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42807" h="377253">
                <a:moveTo>
                  <a:pt x="0" y="14991"/>
                </a:moveTo>
                <a:cubicBezTo>
                  <a:pt x="635833" y="196122"/>
                  <a:pt x="1271666" y="377253"/>
                  <a:pt x="1828800" y="374755"/>
                </a:cubicBezTo>
                <a:cubicBezTo>
                  <a:pt x="2385934" y="372257"/>
                  <a:pt x="2864370" y="186128"/>
                  <a:pt x="3342807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 rot="16200000">
            <a:off x="-554638" y="3910996"/>
            <a:ext cx="2113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 Interfaces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5578838" y="5967148"/>
            <a:ext cx="2113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 Interfaces</a:t>
            </a:r>
            <a:endParaRPr lang="en-US" sz="2400" dirty="0"/>
          </a:p>
        </p:txBody>
      </p:sp>
      <p:sp>
        <p:nvSpPr>
          <p:cNvPr id="44" name="Freeform 43"/>
          <p:cNvSpPr/>
          <p:nvPr/>
        </p:nvSpPr>
        <p:spPr>
          <a:xfrm rot="5400000">
            <a:off x="-357892" y="4240344"/>
            <a:ext cx="2518350" cy="243589"/>
          </a:xfrm>
          <a:custGeom>
            <a:avLst/>
            <a:gdLst>
              <a:gd name="connsiteX0" fmla="*/ 0 w 3342807"/>
              <a:gd name="connsiteY0" fmla="*/ 14991 h 377253"/>
              <a:gd name="connsiteX1" fmla="*/ 1828800 w 3342807"/>
              <a:gd name="connsiteY1" fmla="*/ 374755 h 377253"/>
              <a:gd name="connsiteX2" fmla="*/ 3342807 w 3342807"/>
              <a:gd name="connsiteY2" fmla="*/ 0 h 377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42807" h="377253">
                <a:moveTo>
                  <a:pt x="0" y="14991"/>
                </a:moveTo>
                <a:cubicBezTo>
                  <a:pt x="635833" y="196122"/>
                  <a:pt x="1271666" y="377253"/>
                  <a:pt x="1828800" y="374755"/>
                </a:cubicBezTo>
                <a:cubicBezTo>
                  <a:pt x="2385934" y="372257"/>
                  <a:pt x="2864370" y="186128"/>
                  <a:pt x="3342807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976859" y="677056"/>
            <a:ext cx="689547" cy="689547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00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6250" y="572123"/>
            <a:ext cx="64282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Given pairwise likelihoods, can we infer router clusters?</a:t>
            </a:r>
            <a:endParaRPr lang="en-US" sz="2800" dirty="0"/>
          </a:p>
        </p:txBody>
      </p:sp>
      <p:sp>
        <p:nvSpPr>
          <p:cNvPr id="10" name="Oval 9"/>
          <p:cNvSpPr/>
          <p:nvPr/>
        </p:nvSpPr>
        <p:spPr>
          <a:xfrm>
            <a:off x="4649574" y="5094656"/>
            <a:ext cx="314793" cy="31479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02027" y="5089784"/>
            <a:ext cx="314793" cy="31479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548734" y="5094656"/>
            <a:ext cx="314793" cy="31479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005934" y="5094656"/>
            <a:ext cx="314793" cy="31479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478374" y="5102276"/>
            <a:ext cx="314793" cy="31479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920334" y="5094656"/>
            <a:ext cx="314793" cy="31479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385154" y="5094656"/>
            <a:ext cx="314793" cy="31479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842354" y="5087036"/>
            <a:ext cx="314793" cy="31479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132115" y="3178629"/>
            <a:ext cx="2351314" cy="2351314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233714" y="5617029"/>
            <a:ext cx="2206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Alias Likelihood Matrix</a:t>
            </a:r>
            <a:endParaRPr lang="en-US" sz="2400" dirty="0"/>
          </a:p>
        </p:txBody>
      </p:sp>
      <p:grpSp>
        <p:nvGrpSpPr>
          <p:cNvPr id="43" name="Group 42"/>
          <p:cNvGrpSpPr/>
          <p:nvPr/>
        </p:nvGrpSpPr>
        <p:grpSpPr>
          <a:xfrm>
            <a:off x="2598057" y="2844799"/>
            <a:ext cx="2917372" cy="1901373"/>
            <a:chOff x="2598057" y="2844799"/>
            <a:chExt cx="2917372" cy="1901373"/>
          </a:xfrm>
        </p:grpSpPr>
        <p:sp>
          <p:nvSpPr>
            <p:cNvPr id="29" name="Rectangle 28"/>
            <p:cNvSpPr/>
            <p:nvPr/>
          </p:nvSpPr>
          <p:spPr>
            <a:xfrm>
              <a:off x="2598057" y="4470401"/>
              <a:ext cx="275771" cy="275771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628571" y="2844799"/>
              <a:ext cx="188685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Largest Likelihood, </a:t>
              </a:r>
              <a:r>
                <a:rPr lang="en-US" sz="2400" b="1" i="1" dirty="0" smtClean="0"/>
                <a:t>s</a:t>
              </a:r>
              <a:r>
                <a:rPr lang="en-US" sz="2400" b="1" i="1" baseline="-25000" dirty="0" smtClean="0"/>
                <a:t>1</a:t>
              </a:r>
              <a:endParaRPr lang="en-US" sz="2400" b="1" i="1" baseline="-25000" dirty="0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801259" y="3809999"/>
              <a:ext cx="1074056" cy="515258"/>
            </a:xfrm>
            <a:custGeom>
              <a:avLst/>
              <a:gdLst>
                <a:gd name="connsiteX0" fmla="*/ 1233714 w 1233714"/>
                <a:gd name="connsiteY0" fmla="*/ 72572 h 246744"/>
                <a:gd name="connsiteX1" fmla="*/ 508000 w 1233714"/>
                <a:gd name="connsiteY1" fmla="*/ 29029 h 246744"/>
                <a:gd name="connsiteX2" fmla="*/ 0 w 1233714"/>
                <a:gd name="connsiteY2" fmla="*/ 246744 h 246744"/>
                <a:gd name="connsiteX0" fmla="*/ 1291771 w 1291771"/>
                <a:gd name="connsiteY0" fmla="*/ 36286 h 312058"/>
                <a:gd name="connsiteX1" fmla="*/ 508000 w 1291771"/>
                <a:gd name="connsiteY1" fmla="*/ 94343 h 312058"/>
                <a:gd name="connsiteX2" fmla="*/ 0 w 1291771"/>
                <a:gd name="connsiteY2" fmla="*/ 312058 h 312058"/>
                <a:gd name="connsiteX0" fmla="*/ 1074056 w 1074056"/>
                <a:gd name="connsiteY0" fmla="*/ 36286 h 515258"/>
                <a:gd name="connsiteX1" fmla="*/ 290285 w 1074056"/>
                <a:gd name="connsiteY1" fmla="*/ 94343 h 515258"/>
                <a:gd name="connsiteX2" fmla="*/ 0 w 1074056"/>
                <a:gd name="connsiteY2" fmla="*/ 515258 h 515258"/>
                <a:gd name="connsiteX0" fmla="*/ 1074056 w 1074056"/>
                <a:gd name="connsiteY0" fmla="*/ 36286 h 515258"/>
                <a:gd name="connsiteX1" fmla="*/ 290285 w 1074056"/>
                <a:gd name="connsiteY1" fmla="*/ 94343 h 515258"/>
                <a:gd name="connsiteX2" fmla="*/ 0 w 1074056"/>
                <a:gd name="connsiteY2" fmla="*/ 515258 h 515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74056" h="515258">
                  <a:moveTo>
                    <a:pt x="1074056" y="36286"/>
                  </a:moveTo>
                  <a:cubicBezTo>
                    <a:pt x="814008" y="0"/>
                    <a:pt x="469294" y="14514"/>
                    <a:pt x="290285" y="94343"/>
                  </a:cubicBezTo>
                  <a:cubicBezTo>
                    <a:pt x="111276" y="174172"/>
                    <a:pt x="122162" y="246744"/>
                    <a:pt x="0" y="515258"/>
                  </a:cubicBezTo>
                </a:path>
              </a:pathLst>
            </a:custGeom>
            <a:ln w="57150">
              <a:solidFill>
                <a:srgbClr val="CC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80572" y="2561772"/>
            <a:ext cx="2344056" cy="2257677"/>
            <a:chOff x="580572" y="2561772"/>
            <a:chExt cx="2344056" cy="2257677"/>
          </a:xfrm>
        </p:grpSpPr>
        <p:sp>
          <p:nvSpPr>
            <p:cNvPr id="32" name="TextBox 31"/>
            <p:cNvSpPr txBox="1"/>
            <p:nvPr/>
          </p:nvSpPr>
          <p:spPr>
            <a:xfrm>
              <a:off x="580572" y="4296229"/>
              <a:ext cx="4354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m</a:t>
              </a:r>
              <a:endParaRPr lang="en-US" sz="280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489200" y="2561772"/>
              <a:ext cx="4354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n</a:t>
              </a:r>
              <a:endParaRPr lang="en-US" sz="2800" b="1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4579258" y="5442857"/>
            <a:ext cx="435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</a:t>
            </a:r>
            <a:endParaRPr lang="en-US" sz="28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080000" y="5428343"/>
            <a:ext cx="435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</a:t>
            </a:r>
            <a:endParaRPr lang="en-US" sz="2800" b="1" dirty="0"/>
          </a:p>
        </p:txBody>
      </p:sp>
      <p:sp>
        <p:nvSpPr>
          <p:cNvPr id="37" name="Rectangle 36"/>
          <p:cNvSpPr/>
          <p:nvPr/>
        </p:nvSpPr>
        <p:spPr>
          <a:xfrm>
            <a:off x="5266366" y="4187762"/>
            <a:ext cx="447558" cy="523220"/>
          </a:xfrm>
          <a:prstGeom prst="rect">
            <a:avLst/>
          </a:prstGeom>
          <a:ln>
            <a:solidFill>
              <a:srgbClr val="FFC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en-US" sz="2800" dirty="0" smtClean="0"/>
              <a:t>s</a:t>
            </a:r>
            <a:r>
              <a:rPr lang="en-US" sz="2800" baseline="-25000" dirty="0" smtClean="0"/>
              <a:t>1</a:t>
            </a:r>
            <a:endParaRPr lang="en-US" sz="2800" baseline="-25000" dirty="0"/>
          </a:p>
        </p:txBody>
      </p:sp>
      <p:grpSp>
        <p:nvGrpSpPr>
          <p:cNvPr id="44" name="Group 43"/>
          <p:cNvGrpSpPr/>
          <p:nvPr/>
        </p:nvGrpSpPr>
        <p:grpSpPr>
          <a:xfrm>
            <a:off x="4804229" y="4371327"/>
            <a:ext cx="455195" cy="718457"/>
            <a:chOff x="4804229" y="4371327"/>
            <a:chExt cx="455195" cy="718457"/>
          </a:xfrm>
        </p:grpSpPr>
        <p:sp>
          <p:nvSpPr>
            <p:cNvPr id="36" name="Oval 35"/>
            <p:cNvSpPr/>
            <p:nvPr/>
          </p:nvSpPr>
          <p:spPr>
            <a:xfrm>
              <a:off x="4891570" y="4371327"/>
              <a:ext cx="314793" cy="314793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DC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/>
            <p:cNvCxnSpPr>
              <a:stCxn id="36" idx="4"/>
            </p:cNvCxnSpPr>
            <p:nvPr/>
          </p:nvCxnSpPr>
          <p:spPr>
            <a:xfrm flipH="1">
              <a:off x="4804229" y="4686120"/>
              <a:ext cx="244738" cy="36485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36" idx="4"/>
              <a:endCxn id="11" idx="0"/>
            </p:cNvCxnSpPr>
            <p:nvPr/>
          </p:nvCxnSpPr>
          <p:spPr>
            <a:xfrm>
              <a:off x="5048967" y="4686120"/>
              <a:ext cx="210457" cy="4036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Content Placeholder 2"/>
          <p:cNvSpPr>
            <a:spLocks noGrp="1"/>
          </p:cNvSpPr>
          <p:nvPr>
            <p:ph idx="1"/>
          </p:nvPr>
        </p:nvSpPr>
        <p:spPr>
          <a:xfrm>
            <a:off x="413657" y="1678899"/>
            <a:ext cx="8229600" cy="4186008"/>
          </a:xfrm>
        </p:spPr>
        <p:txBody>
          <a:bodyPr/>
          <a:lstStyle/>
          <a:p>
            <a:r>
              <a:rPr lang="en-US" dirty="0" smtClean="0"/>
              <a:t>We perform a modified hierarchical clustering approach.</a:t>
            </a:r>
            <a:endParaRPr lang="en-US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711200" y="1553029"/>
            <a:ext cx="7431314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976859" y="677056"/>
            <a:ext cx="689547" cy="689547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00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6250" y="572123"/>
            <a:ext cx="64282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Given pairwise likelihoods, can we infer router clusters?</a:t>
            </a:r>
            <a:endParaRPr lang="en-US" sz="2800" dirty="0"/>
          </a:p>
        </p:txBody>
      </p:sp>
      <p:sp>
        <p:nvSpPr>
          <p:cNvPr id="10" name="Oval 9"/>
          <p:cNvSpPr/>
          <p:nvPr/>
        </p:nvSpPr>
        <p:spPr>
          <a:xfrm>
            <a:off x="4649574" y="5094656"/>
            <a:ext cx="314793" cy="31479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02027" y="5089784"/>
            <a:ext cx="314793" cy="31479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548734" y="5094656"/>
            <a:ext cx="314793" cy="31479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005934" y="5094656"/>
            <a:ext cx="314793" cy="31479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478374" y="5102276"/>
            <a:ext cx="314793" cy="31479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920334" y="5094656"/>
            <a:ext cx="314793" cy="31479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385154" y="5094656"/>
            <a:ext cx="314793" cy="31479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842354" y="5087036"/>
            <a:ext cx="314793" cy="31479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132115" y="3178629"/>
            <a:ext cx="2351314" cy="2351314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233714" y="5617029"/>
            <a:ext cx="2206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Alias Likelihood Matrix</a:t>
            </a:r>
            <a:endParaRPr lang="en-US" sz="2400" dirty="0"/>
          </a:p>
        </p:txBody>
      </p:sp>
      <p:grpSp>
        <p:nvGrpSpPr>
          <p:cNvPr id="2" name="Group 42"/>
          <p:cNvGrpSpPr/>
          <p:nvPr/>
        </p:nvGrpSpPr>
        <p:grpSpPr>
          <a:xfrm>
            <a:off x="1959429" y="2801256"/>
            <a:ext cx="3657600" cy="1132116"/>
            <a:chOff x="2598057" y="3614056"/>
            <a:chExt cx="3657600" cy="1132116"/>
          </a:xfrm>
        </p:grpSpPr>
        <p:sp>
          <p:nvSpPr>
            <p:cNvPr id="29" name="Rectangle 28"/>
            <p:cNvSpPr/>
            <p:nvPr/>
          </p:nvSpPr>
          <p:spPr>
            <a:xfrm>
              <a:off x="2598057" y="4470401"/>
              <a:ext cx="275771" cy="275771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368799" y="3614056"/>
              <a:ext cx="188685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2</a:t>
              </a:r>
              <a:r>
                <a:rPr lang="en-US" sz="2400" baseline="30000" dirty="0" smtClean="0"/>
                <a:t>nd</a:t>
              </a:r>
              <a:r>
                <a:rPr lang="en-US" sz="2400" dirty="0" smtClean="0"/>
                <a:t> Largest Likelihood, </a:t>
              </a:r>
              <a:r>
                <a:rPr lang="en-US" sz="2400" b="1" i="1" dirty="0" smtClean="0"/>
                <a:t>s</a:t>
              </a:r>
              <a:r>
                <a:rPr lang="en-US" sz="2400" b="1" i="1" baseline="-25000" dirty="0" smtClean="0"/>
                <a:t>2</a:t>
              </a:r>
              <a:endParaRPr lang="en-US" sz="2400" b="1" i="1" baseline="-25000" dirty="0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801259" y="3788229"/>
              <a:ext cx="1523998" cy="537028"/>
            </a:xfrm>
            <a:custGeom>
              <a:avLst/>
              <a:gdLst>
                <a:gd name="connsiteX0" fmla="*/ 1233714 w 1233714"/>
                <a:gd name="connsiteY0" fmla="*/ 72572 h 246744"/>
                <a:gd name="connsiteX1" fmla="*/ 508000 w 1233714"/>
                <a:gd name="connsiteY1" fmla="*/ 29029 h 246744"/>
                <a:gd name="connsiteX2" fmla="*/ 0 w 1233714"/>
                <a:gd name="connsiteY2" fmla="*/ 246744 h 246744"/>
                <a:gd name="connsiteX0" fmla="*/ 1291771 w 1291771"/>
                <a:gd name="connsiteY0" fmla="*/ 36286 h 312058"/>
                <a:gd name="connsiteX1" fmla="*/ 508000 w 1291771"/>
                <a:gd name="connsiteY1" fmla="*/ 94343 h 312058"/>
                <a:gd name="connsiteX2" fmla="*/ 0 w 1291771"/>
                <a:gd name="connsiteY2" fmla="*/ 312058 h 312058"/>
                <a:gd name="connsiteX0" fmla="*/ 1074056 w 1074056"/>
                <a:gd name="connsiteY0" fmla="*/ 36286 h 515258"/>
                <a:gd name="connsiteX1" fmla="*/ 290285 w 1074056"/>
                <a:gd name="connsiteY1" fmla="*/ 94343 h 515258"/>
                <a:gd name="connsiteX2" fmla="*/ 0 w 1074056"/>
                <a:gd name="connsiteY2" fmla="*/ 515258 h 515258"/>
                <a:gd name="connsiteX0" fmla="*/ 1074056 w 1074056"/>
                <a:gd name="connsiteY0" fmla="*/ 36286 h 515258"/>
                <a:gd name="connsiteX1" fmla="*/ 290285 w 1074056"/>
                <a:gd name="connsiteY1" fmla="*/ 94343 h 515258"/>
                <a:gd name="connsiteX2" fmla="*/ 0 w 1074056"/>
                <a:gd name="connsiteY2" fmla="*/ 515258 h 515258"/>
                <a:gd name="connsiteX0" fmla="*/ 1074056 w 1553027"/>
                <a:gd name="connsiteY0" fmla="*/ 4838 h 483810"/>
                <a:gd name="connsiteX1" fmla="*/ 1422398 w 1553027"/>
                <a:gd name="connsiteY1" fmla="*/ 106439 h 483810"/>
                <a:gd name="connsiteX2" fmla="*/ 290285 w 1553027"/>
                <a:gd name="connsiteY2" fmla="*/ 62895 h 483810"/>
                <a:gd name="connsiteX3" fmla="*/ 0 w 1553027"/>
                <a:gd name="connsiteY3" fmla="*/ 483810 h 483810"/>
                <a:gd name="connsiteX0" fmla="*/ 1074056 w 1594150"/>
                <a:gd name="connsiteY0" fmla="*/ 205618 h 684590"/>
                <a:gd name="connsiteX1" fmla="*/ 1320798 w 1594150"/>
                <a:gd name="connsiteY1" fmla="*/ 16933 h 684590"/>
                <a:gd name="connsiteX2" fmla="*/ 1422398 w 1594150"/>
                <a:gd name="connsiteY2" fmla="*/ 307219 h 684590"/>
                <a:gd name="connsiteX3" fmla="*/ 290285 w 1594150"/>
                <a:gd name="connsiteY3" fmla="*/ 263675 h 684590"/>
                <a:gd name="connsiteX4" fmla="*/ 0 w 1594150"/>
                <a:gd name="connsiteY4" fmla="*/ 684590 h 684590"/>
                <a:gd name="connsiteX0" fmla="*/ 1074056 w 1553027"/>
                <a:gd name="connsiteY0" fmla="*/ 4838 h 483810"/>
                <a:gd name="connsiteX1" fmla="*/ 1422398 w 1553027"/>
                <a:gd name="connsiteY1" fmla="*/ 106439 h 483810"/>
                <a:gd name="connsiteX2" fmla="*/ 290285 w 1553027"/>
                <a:gd name="connsiteY2" fmla="*/ 62895 h 483810"/>
                <a:gd name="connsiteX3" fmla="*/ 0 w 1553027"/>
                <a:gd name="connsiteY3" fmla="*/ 483810 h 483810"/>
                <a:gd name="connsiteX0" fmla="*/ 1422398 w 1422398"/>
                <a:gd name="connsiteY0" fmla="*/ 106439 h 483810"/>
                <a:gd name="connsiteX1" fmla="*/ 290285 w 1422398"/>
                <a:gd name="connsiteY1" fmla="*/ 62895 h 483810"/>
                <a:gd name="connsiteX2" fmla="*/ 0 w 1422398"/>
                <a:gd name="connsiteY2" fmla="*/ 483810 h 483810"/>
                <a:gd name="connsiteX0" fmla="*/ 1523998 w 1523998"/>
                <a:gd name="connsiteY0" fmla="*/ 0 h 537028"/>
                <a:gd name="connsiteX1" fmla="*/ 290285 w 1523998"/>
                <a:gd name="connsiteY1" fmla="*/ 116113 h 537028"/>
                <a:gd name="connsiteX2" fmla="*/ 0 w 1523998"/>
                <a:gd name="connsiteY2" fmla="*/ 537028 h 537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3998" h="537028">
                  <a:moveTo>
                    <a:pt x="1523998" y="0"/>
                  </a:moveTo>
                  <a:cubicBezTo>
                    <a:pt x="1393370" y="9676"/>
                    <a:pt x="544285" y="26608"/>
                    <a:pt x="290285" y="116113"/>
                  </a:cubicBezTo>
                  <a:cubicBezTo>
                    <a:pt x="36285" y="205618"/>
                    <a:pt x="122162" y="268514"/>
                    <a:pt x="0" y="537028"/>
                  </a:cubicBezTo>
                </a:path>
              </a:pathLst>
            </a:custGeom>
            <a:ln w="57150">
              <a:solidFill>
                <a:srgbClr val="CC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44"/>
          <p:cNvGrpSpPr/>
          <p:nvPr/>
        </p:nvGrpSpPr>
        <p:grpSpPr>
          <a:xfrm>
            <a:off x="595086" y="2663372"/>
            <a:ext cx="1719942" cy="1343277"/>
            <a:chOff x="595086" y="2663372"/>
            <a:chExt cx="1719942" cy="1343277"/>
          </a:xfrm>
        </p:grpSpPr>
        <p:sp>
          <p:nvSpPr>
            <p:cNvPr id="32" name="TextBox 31"/>
            <p:cNvSpPr txBox="1"/>
            <p:nvPr/>
          </p:nvSpPr>
          <p:spPr>
            <a:xfrm>
              <a:off x="595086" y="3483429"/>
              <a:ext cx="4354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y</a:t>
              </a:r>
              <a:endParaRPr lang="en-US" sz="280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879600" y="2663372"/>
              <a:ext cx="4354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x</a:t>
              </a:r>
              <a:endParaRPr lang="en-US" sz="2800" b="1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4579258" y="5442857"/>
            <a:ext cx="435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</a:t>
            </a:r>
            <a:endParaRPr lang="en-US" sz="28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080000" y="5428343"/>
            <a:ext cx="435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</a:t>
            </a:r>
            <a:endParaRPr lang="en-US" sz="2800" b="1" dirty="0"/>
          </a:p>
        </p:txBody>
      </p:sp>
      <p:sp>
        <p:nvSpPr>
          <p:cNvPr id="37" name="Rectangle 36"/>
          <p:cNvSpPr/>
          <p:nvPr/>
        </p:nvSpPr>
        <p:spPr>
          <a:xfrm>
            <a:off x="6267852" y="4144219"/>
            <a:ext cx="447558" cy="523220"/>
          </a:xfrm>
          <a:prstGeom prst="rect">
            <a:avLst/>
          </a:prstGeom>
          <a:ln>
            <a:solidFill>
              <a:srgbClr val="FFC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en-US" sz="2800" dirty="0" smtClean="0"/>
              <a:t>s</a:t>
            </a:r>
            <a:r>
              <a:rPr lang="en-US" sz="2800" baseline="-25000" dirty="0" smtClean="0"/>
              <a:t>2</a:t>
            </a:r>
            <a:endParaRPr lang="en-US" sz="2800" baseline="-25000" dirty="0"/>
          </a:p>
        </p:txBody>
      </p:sp>
      <p:grpSp>
        <p:nvGrpSpPr>
          <p:cNvPr id="5" name="Group 43"/>
          <p:cNvGrpSpPr/>
          <p:nvPr/>
        </p:nvGrpSpPr>
        <p:grpSpPr>
          <a:xfrm>
            <a:off x="4804229" y="4371327"/>
            <a:ext cx="455195" cy="718457"/>
            <a:chOff x="4804229" y="4371327"/>
            <a:chExt cx="455195" cy="718457"/>
          </a:xfrm>
        </p:grpSpPr>
        <p:sp>
          <p:nvSpPr>
            <p:cNvPr id="36" name="Oval 35"/>
            <p:cNvSpPr/>
            <p:nvPr/>
          </p:nvSpPr>
          <p:spPr>
            <a:xfrm>
              <a:off x="4891570" y="4371327"/>
              <a:ext cx="314793" cy="314793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DC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/>
            <p:cNvCxnSpPr>
              <a:stCxn id="36" idx="4"/>
            </p:cNvCxnSpPr>
            <p:nvPr/>
          </p:nvCxnSpPr>
          <p:spPr>
            <a:xfrm flipH="1">
              <a:off x="4804229" y="4686120"/>
              <a:ext cx="244738" cy="36485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36" idx="4"/>
              <a:endCxn id="11" idx="0"/>
            </p:cNvCxnSpPr>
            <p:nvPr/>
          </p:nvCxnSpPr>
          <p:spPr>
            <a:xfrm>
              <a:off x="5048967" y="4686120"/>
              <a:ext cx="210457" cy="4036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43"/>
          <p:cNvGrpSpPr/>
          <p:nvPr/>
        </p:nvGrpSpPr>
        <p:grpSpPr>
          <a:xfrm>
            <a:off x="5667829" y="4378584"/>
            <a:ext cx="455195" cy="718457"/>
            <a:chOff x="4804229" y="4371327"/>
            <a:chExt cx="455195" cy="718457"/>
          </a:xfrm>
        </p:grpSpPr>
        <p:sp>
          <p:nvSpPr>
            <p:cNvPr id="41" name="Oval 40"/>
            <p:cNvSpPr/>
            <p:nvPr/>
          </p:nvSpPr>
          <p:spPr>
            <a:xfrm>
              <a:off x="4891570" y="4371327"/>
              <a:ext cx="314793" cy="314793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DC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Connector 41"/>
            <p:cNvCxnSpPr>
              <a:stCxn id="41" idx="4"/>
            </p:cNvCxnSpPr>
            <p:nvPr/>
          </p:nvCxnSpPr>
          <p:spPr>
            <a:xfrm flipH="1">
              <a:off x="4804229" y="4686120"/>
              <a:ext cx="244738" cy="36485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41" idx="4"/>
            </p:cNvCxnSpPr>
            <p:nvPr/>
          </p:nvCxnSpPr>
          <p:spPr>
            <a:xfrm>
              <a:off x="5048967" y="4686120"/>
              <a:ext cx="210457" cy="4036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5529943" y="5413827"/>
            <a:ext cx="936170" cy="537734"/>
            <a:chOff x="5529943" y="5413827"/>
            <a:chExt cx="936170" cy="537734"/>
          </a:xfrm>
        </p:grpSpPr>
        <p:sp>
          <p:nvSpPr>
            <p:cNvPr id="44" name="TextBox 43"/>
            <p:cNvSpPr txBox="1"/>
            <p:nvPr/>
          </p:nvSpPr>
          <p:spPr>
            <a:xfrm>
              <a:off x="5529943" y="5428341"/>
              <a:ext cx="4354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x</a:t>
              </a:r>
              <a:endParaRPr lang="en-US" sz="2800" b="1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030685" y="5413827"/>
              <a:ext cx="4354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y</a:t>
              </a:r>
              <a:endParaRPr lang="en-US" sz="2800" b="1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2598057" y="4470401"/>
            <a:ext cx="275771" cy="275771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99"/>
                </a:solidFill>
              </a:rPr>
              <a:t>0</a:t>
            </a: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266366" y="4187762"/>
            <a:ext cx="447558" cy="523220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en-US" sz="2800" dirty="0" smtClean="0"/>
              <a:t>s</a:t>
            </a:r>
            <a:r>
              <a:rPr lang="en-US" sz="2800" baseline="-25000" dirty="0" smtClean="0"/>
              <a:t>1</a:t>
            </a:r>
            <a:endParaRPr lang="en-US" sz="2800" baseline="-25000" dirty="0"/>
          </a:p>
        </p:txBody>
      </p:sp>
      <p:sp>
        <p:nvSpPr>
          <p:cNvPr id="50" name="Content Placeholder 2"/>
          <p:cNvSpPr txBox="1">
            <a:spLocks/>
          </p:cNvSpPr>
          <p:nvPr/>
        </p:nvSpPr>
        <p:spPr>
          <a:xfrm>
            <a:off x="413657" y="1678899"/>
            <a:ext cx="8229600" cy="4186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perform a modified hierarchical clustering approach.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711200" y="1553029"/>
            <a:ext cx="7431314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657" y="1678899"/>
            <a:ext cx="8229600" cy="4186008"/>
          </a:xfrm>
        </p:spPr>
        <p:txBody>
          <a:bodyPr/>
          <a:lstStyle/>
          <a:p>
            <a:r>
              <a:rPr lang="en-US" dirty="0" smtClean="0"/>
              <a:t>We perform a modified hierarchical clustering approach.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76859" y="677056"/>
            <a:ext cx="689547" cy="689547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00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6250" y="572123"/>
            <a:ext cx="64282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Given pairwise likelihoods, can we infer router clusters?</a:t>
            </a:r>
            <a:endParaRPr lang="en-US" sz="2800" dirty="0"/>
          </a:p>
        </p:txBody>
      </p:sp>
      <p:sp>
        <p:nvSpPr>
          <p:cNvPr id="10" name="Oval 9"/>
          <p:cNvSpPr/>
          <p:nvPr/>
        </p:nvSpPr>
        <p:spPr>
          <a:xfrm>
            <a:off x="4649574" y="5094656"/>
            <a:ext cx="314793" cy="31479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02027" y="5089784"/>
            <a:ext cx="314793" cy="31479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548734" y="5094656"/>
            <a:ext cx="314793" cy="31479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005934" y="5094656"/>
            <a:ext cx="314793" cy="31479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478374" y="5102276"/>
            <a:ext cx="314793" cy="31479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920334" y="5094656"/>
            <a:ext cx="314793" cy="31479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385154" y="5094656"/>
            <a:ext cx="314793" cy="31479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842354" y="5087036"/>
            <a:ext cx="314793" cy="31479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132115" y="3178629"/>
            <a:ext cx="2351314" cy="2351314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233714" y="5617029"/>
            <a:ext cx="2206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Alias Likelihood Matrix</a:t>
            </a:r>
            <a:endParaRPr lang="en-US" sz="2400" dirty="0"/>
          </a:p>
        </p:txBody>
      </p:sp>
      <p:sp>
        <p:nvSpPr>
          <p:cNvPr id="37" name="Rectangle 36"/>
          <p:cNvSpPr/>
          <p:nvPr/>
        </p:nvSpPr>
        <p:spPr>
          <a:xfrm>
            <a:off x="6079166" y="4202276"/>
            <a:ext cx="447558" cy="523220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en-US" sz="2800" dirty="0" smtClean="0"/>
              <a:t>s</a:t>
            </a:r>
            <a:r>
              <a:rPr lang="en-US" sz="2800" baseline="-25000" dirty="0" smtClean="0"/>
              <a:t>2</a:t>
            </a:r>
            <a:endParaRPr lang="en-US" sz="2800" baseline="-25000" dirty="0"/>
          </a:p>
        </p:txBody>
      </p:sp>
      <p:grpSp>
        <p:nvGrpSpPr>
          <p:cNvPr id="6" name="Group 43"/>
          <p:cNvGrpSpPr/>
          <p:nvPr/>
        </p:nvGrpSpPr>
        <p:grpSpPr>
          <a:xfrm>
            <a:off x="5667829" y="4378584"/>
            <a:ext cx="455195" cy="718457"/>
            <a:chOff x="4804229" y="4371327"/>
            <a:chExt cx="455195" cy="718457"/>
          </a:xfrm>
        </p:grpSpPr>
        <p:sp>
          <p:nvSpPr>
            <p:cNvPr id="41" name="Oval 40"/>
            <p:cNvSpPr/>
            <p:nvPr/>
          </p:nvSpPr>
          <p:spPr>
            <a:xfrm>
              <a:off x="4891570" y="4371327"/>
              <a:ext cx="314793" cy="314793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DC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Connector 41"/>
            <p:cNvCxnSpPr>
              <a:stCxn id="41" idx="4"/>
            </p:cNvCxnSpPr>
            <p:nvPr/>
          </p:nvCxnSpPr>
          <p:spPr>
            <a:xfrm flipH="1">
              <a:off x="4804229" y="4686120"/>
              <a:ext cx="244738" cy="36485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41" idx="4"/>
            </p:cNvCxnSpPr>
            <p:nvPr/>
          </p:nvCxnSpPr>
          <p:spPr>
            <a:xfrm>
              <a:off x="5048967" y="4686120"/>
              <a:ext cx="210457" cy="4036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Rectangle 45"/>
          <p:cNvSpPr/>
          <p:nvPr/>
        </p:nvSpPr>
        <p:spPr>
          <a:xfrm>
            <a:off x="2598057" y="4470401"/>
            <a:ext cx="275771" cy="275771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266366" y="4187762"/>
            <a:ext cx="447558" cy="523220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en-US" sz="2800" dirty="0" smtClean="0"/>
              <a:t>s</a:t>
            </a:r>
            <a:r>
              <a:rPr lang="en-US" sz="2800" baseline="-25000" dirty="0" smtClean="0"/>
              <a:t>1</a:t>
            </a:r>
            <a:endParaRPr lang="en-US" sz="2800" baseline="-25000" dirty="0"/>
          </a:p>
        </p:txBody>
      </p:sp>
      <p:sp>
        <p:nvSpPr>
          <p:cNvPr id="38" name="Rectangle 37"/>
          <p:cNvSpPr/>
          <p:nvPr/>
        </p:nvSpPr>
        <p:spPr>
          <a:xfrm>
            <a:off x="2881086" y="4172858"/>
            <a:ext cx="275771" cy="275771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1959429" y="3657601"/>
            <a:ext cx="275771" cy="275771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2583543" y="3338287"/>
            <a:ext cx="275771" cy="275771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164115" y="3889830"/>
            <a:ext cx="275771" cy="275771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509486" y="3164115"/>
            <a:ext cx="275771" cy="275771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3178629" y="4920344"/>
            <a:ext cx="275771" cy="275771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4586514" y="6081486"/>
            <a:ext cx="4165600" cy="4616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Repeated until the tree is found</a:t>
            </a:r>
            <a:endParaRPr lang="en-US" sz="2400" dirty="0"/>
          </a:p>
        </p:txBody>
      </p:sp>
      <p:sp>
        <p:nvSpPr>
          <p:cNvPr id="56" name="Rectangle 55"/>
          <p:cNvSpPr/>
          <p:nvPr/>
        </p:nvSpPr>
        <p:spPr>
          <a:xfrm>
            <a:off x="7015337" y="4224047"/>
            <a:ext cx="447558" cy="523220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en-US" sz="2800" dirty="0" smtClean="0"/>
              <a:t>s</a:t>
            </a:r>
            <a:r>
              <a:rPr lang="en-US" sz="2800" baseline="-25000" dirty="0" smtClean="0"/>
              <a:t>3</a:t>
            </a:r>
            <a:endParaRPr lang="en-US" sz="2800" baseline="-25000" dirty="0"/>
          </a:p>
        </p:txBody>
      </p:sp>
      <p:sp>
        <p:nvSpPr>
          <p:cNvPr id="61" name="Rectangle 60"/>
          <p:cNvSpPr/>
          <p:nvPr/>
        </p:nvSpPr>
        <p:spPr>
          <a:xfrm>
            <a:off x="7900709" y="4209533"/>
            <a:ext cx="447558" cy="523220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en-US" sz="2800" dirty="0" smtClean="0"/>
              <a:t>s</a:t>
            </a:r>
            <a:r>
              <a:rPr lang="en-US" sz="2800" baseline="-25000" dirty="0" smtClean="0"/>
              <a:t>4</a:t>
            </a:r>
            <a:endParaRPr lang="en-US" sz="2800" baseline="-25000" dirty="0"/>
          </a:p>
        </p:txBody>
      </p:sp>
      <p:sp>
        <p:nvSpPr>
          <p:cNvPr id="66" name="Rectangle 65"/>
          <p:cNvSpPr/>
          <p:nvPr/>
        </p:nvSpPr>
        <p:spPr>
          <a:xfrm>
            <a:off x="6550880" y="3498333"/>
            <a:ext cx="447558" cy="523220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en-US" sz="2800" dirty="0" smtClean="0"/>
              <a:t>s</a:t>
            </a:r>
            <a:r>
              <a:rPr lang="en-US" sz="2800" baseline="-25000" dirty="0" smtClean="0"/>
              <a:t>5</a:t>
            </a:r>
            <a:endParaRPr lang="en-US" sz="2800" baseline="-25000" dirty="0"/>
          </a:p>
        </p:txBody>
      </p:sp>
      <p:grpSp>
        <p:nvGrpSpPr>
          <p:cNvPr id="67" name="Group 43"/>
          <p:cNvGrpSpPr/>
          <p:nvPr/>
        </p:nvGrpSpPr>
        <p:grpSpPr>
          <a:xfrm>
            <a:off x="5921829" y="3674641"/>
            <a:ext cx="926909" cy="725714"/>
            <a:chOff x="4586515" y="4371327"/>
            <a:chExt cx="926909" cy="725714"/>
          </a:xfrm>
        </p:grpSpPr>
        <p:sp>
          <p:nvSpPr>
            <p:cNvPr id="68" name="Oval 67"/>
            <p:cNvSpPr/>
            <p:nvPr/>
          </p:nvSpPr>
          <p:spPr>
            <a:xfrm>
              <a:off x="4891570" y="4371327"/>
              <a:ext cx="314793" cy="314793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DC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" name="Straight Connector 68"/>
            <p:cNvCxnSpPr>
              <a:stCxn id="68" idx="4"/>
            </p:cNvCxnSpPr>
            <p:nvPr/>
          </p:nvCxnSpPr>
          <p:spPr>
            <a:xfrm flipH="1">
              <a:off x="4586515" y="4686120"/>
              <a:ext cx="462452" cy="35033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68" idx="4"/>
              <a:endCxn id="58" idx="0"/>
            </p:cNvCxnSpPr>
            <p:nvPr/>
          </p:nvCxnSpPr>
          <p:spPr>
            <a:xfrm>
              <a:off x="5048967" y="4686120"/>
              <a:ext cx="464457" cy="41092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Rectangle 72"/>
          <p:cNvSpPr/>
          <p:nvPr/>
        </p:nvSpPr>
        <p:spPr>
          <a:xfrm>
            <a:off x="5694538" y="2816161"/>
            <a:ext cx="447558" cy="523220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en-US" sz="2800" dirty="0" smtClean="0"/>
              <a:t>s</a:t>
            </a:r>
            <a:r>
              <a:rPr lang="en-US" sz="2800" baseline="-25000" dirty="0" smtClean="0"/>
              <a:t>6</a:t>
            </a:r>
            <a:endParaRPr lang="en-US" sz="2800" baseline="-25000" dirty="0"/>
          </a:p>
        </p:txBody>
      </p:sp>
      <p:grpSp>
        <p:nvGrpSpPr>
          <p:cNvPr id="74" name="Group 43"/>
          <p:cNvGrpSpPr/>
          <p:nvPr/>
        </p:nvGrpSpPr>
        <p:grpSpPr>
          <a:xfrm>
            <a:off x="5048967" y="2992469"/>
            <a:ext cx="1335314" cy="1378858"/>
            <a:chOff x="4569995" y="4371327"/>
            <a:chExt cx="1335314" cy="1378858"/>
          </a:xfrm>
        </p:grpSpPr>
        <p:cxnSp>
          <p:nvCxnSpPr>
            <p:cNvPr id="76" name="Straight Connector 75"/>
            <p:cNvCxnSpPr>
              <a:stCxn id="75" idx="4"/>
              <a:endCxn id="36" idx="0"/>
            </p:cNvCxnSpPr>
            <p:nvPr/>
          </p:nvCxnSpPr>
          <p:spPr>
            <a:xfrm flipH="1">
              <a:off x="4569995" y="4686120"/>
              <a:ext cx="478972" cy="106406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75" idx="4"/>
              <a:endCxn id="68" idx="0"/>
            </p:cNvCxnSpPr>
            <p:nvPr/>
          </p:nvCxnSpPr>
          <p:spPr>
            <a:xfrm>
              <a:off x="5048967" y="4686120"/>
              <a:ext cx="856342" cy="36737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Oval 74"/>
            <p:cNvSpPr/>
            <p:nvPr/>
          </p:nvSpPr>
          <p:spPr>
            <a:xfrm>
              <a:off x="4891570" y="4371327"/>
              <a:ext cx="314793" cy="314793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DC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Rectangle 79"/>
          <p:cNvSpPr/>
          <p:nvPr/>
        </p:nvSpPr>
        <p:spPr>
          <a:xfrm>
            <a:off x="6725052" y="2163018"/>
            <a:ext cx="447558" cy="523220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en-US" sz="2800" dirty="0" smtClean="0"/>
              <a:t>s</a:t>
            </a:r>
            <a:r>
              <a:rPr lang="en-US" sz="2800" baseline="-25000" dirty="0" smtClean="0"/>
              <a:t>7</a:t>
            </a:r>
            <a:endParaRPr lang="en-US" sz="2800" baseline="-25000" dirty="0"/>
          </a:p>
        </p:txBody>
      </p:sp>
      <p:grpSp>
        <p:nvGrpSpPr>
          <p:cNvPr id="81" name="Group 43"/>
          <p:cNvGrpSpPr/>
          <p:nvPr/>
        </p:nvGrpSpPr>
        <p:grpSpPr>
          <a:xfrm>
            <a:off x="5527939" y="2339326"/>
            <a:ext cx="2206171" cy="2046515"/>
            <a:chOff x="4018453" y="4371327"/>
            <a:chExt cx="2206171" cy="2046515"/>
          </a:xfrm>
        </p:grpSpPr>
        <p:sp>
          <p:nvSpPr>
            <p:cNvPr id="82" name="Oval 81"/>
            <p:cNvSpPr/>
            <p:nvPr/>
          </p:nvSpPr>
          <p:spPr>
            <a:xfrm>
              <a:off x="4891570" y="4371327"/>
              <a:ext cx="314793" cy="314793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DC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3" name="Straight Connector 82"/>
            <p:cNvCxnSpPr>
              <a:stCxn id="82" idx="4"/>
              <a:endCxn id="75" idx="0"/>
            </p:cNvCxnSpPr>
            <p:nvPr/>
          </p:nvCxnSpPr>
          <p:spPr>
            <a:xfrm flipH="1">
              <a:off x="4018453" y="4686120"/>
              <a:ext cx="1030514" cy="33835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82" idx="4"/>
              <a:endCxn id="63" idx="0"/>
            </p:cNvCxnSpPr>
            <p:nvPr/>
          </p:nvCxnSpPr>
          <p:spPr>
            <a:xfrm>
              <a:off x="5048967" y="4686120"/>
              <a:ext cx="1175657" cy="173172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43"/>
          <p:cNvGrpSpPr/>
          <p:nvPr/>
        </p:nvGrpSpPr>
        <p:grpSpPr>
          <a:xfrm>
            <a:off x="7489372" y="4385841"/>
            <a:ext cx="455195" cy="718457"/>
            <a:chOff x="4804229" y="4371327"/>
            <a:chExt cx="455195" cy="718457"/>
          </a:xfrm>
        </p:grpSpPr>
        <p:cxnSp>
          <p:nvCxnSpPr>
            <p:cNvPr id="64" name="Straight Connector 63"/>
            <p:cNvCxnSpPr>
              <a:stCxn id="63" idx="4"/>
            </p:cNvCxnSpPr>
            <p:nvPr/>
          </p:nvCxnSpPr>
          <p:spPr>
            <a:xfrm flipH="1">
              <a:off x="4804229" y="4686120"/>
              <a:ext cx="244738" cy="36485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63" idx="4"/>
            </p:cNvCxnSpPr>
            <p:nvPr/>
          </p:nvCxnSpPr>
          <p:spPr>
            <a:xfrm>
              <a:off x="5048967" y="4686120"/>
              <a:ext cx="210457" cy="4036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Oval 62"/>
            <p:cNvSpPr/>
            <p:nvPr/>
          </p:nvSpPr>
          <p:spPr>
            <a:xfrm>
              <a:off x="4891570" y="4371327"/>
              <a:ext cx="314793" cy="314793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DC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43"/>
          <p:cNvGrpSpPr/>
          <p:nvPr/>
        </p:nvGrpSpPr>
        <p:grpSpPr>
          <a:xfrm>
            <a:off x="6604000" y="4400355"/>
            <a:ext cx="455195" cy="718457"/>
            <a:chOff x="4804229" y="4371327"/>
            <a:chExt cx="455195" cy="718457"/>
          </a:xfrm>
        </p:grpSpPr>
        <p:sp>
          <p:nvSpPr>
            <p:cNvPr id="58" name="Oval 57"/>
            <p:cNvSpPr/>
            <p:nvPr/>
          </p:nvSpPr>
          <p:spPr>
            <a:xfrm>
              <a:off x="4891570" y="4371327"/>
              <a:ext cx="314793" cy="314793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DC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/>
            <p:cNvCxnSpPr>
              <a:stCxn id="58" idx="4"/>
            </p:cNvCxnSpPr>
            <p:nvPr/>
          </p:nvCxnSpPr>
          <p:spPr>
            <a:xfrm flipH="1">
              <a:off x="4804229" y="4686120"/>
              <a:ext cx="244738" cy="36485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58" idx="4"/>
            </p:cNvCxnSpPr>
            <p:nvPr/>
          </p:nvCxnSpPr>
          <p:spPr>
            <a:xfrm>
              <a:off x="5048967" y="4686120"/>
              <a:ext cx="210457" cy="4036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3"/>
          <p:cNvGrpSpPr/>
          <p:nvPr/>
        </p:nvGrpSpPr>
        <p:grpSpPr>
          <a:xfrm>
            <a:off x="4804229" y="4371327"/>
            <a:ext cx="455195" cy="718457"/>
            <a:chOff x="4804229" y="4371327"/>
            <a:chExt cx="455195" cy="718457"/>
          </a:xfrm>
        </p:grpSpPr>
        <p:sp>
          <p:nvSpPr>
            <p:cNvPr id="36" name="Oval 35"/>
            <p:cNvSpPr/>
            <p:nvPr/>
          </p:nvSpPr>
          <p:spPr>
            <a:xfrm>
              <a:off x="4891570" y="4371327"/>
              <a:ext cx="314793" cy="314793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DC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/>
            <p:cNvCxnSpPr>
              <a:stCxn id="36" idx="4"/>
            </p:cNvCxnSpPr>
            <p:nvPr/>
          </p:nvCxnSpPr>
          <p:spPr>
            <a:xfrm flipH="1">
              <a:off x="4804229" y="4686120"/>
              <a:ext cx="244738" cy="36485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36" idx="4"/>
              <a:endCxn id="11" idx="0"/>
            </p:cNvCxnSpPr>
            <p:nvPr/>
          </p:nvCxnSpPr>
          <p:spPr>
            <a:xfrm>
              <a:off x="5048967" y="4686120"/>
              <a:ext cx="210457" cy="4036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8" name="Straight Connector 87"/>
          <p:cNvCxnSpPr/>
          <p:nvPr/>
        </p:nvCxnSpPr>
        <p:spPr>
          <a:xfrm>
            <a:off x="711200" y="1553029"/>
            <a:ext cx="7431314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9587"/>
            <a:ext cx="8229600" cy="5235320"/>
          </a:xfrm>
        </p:spPr>
        <p:txBody>
          <a:bodyPr/>
          <a:lstStyle/>
          <a:p>
            <a:r>
              <a:rPr lang="en-US" dirty="0" smtClean="0"/>
              <a:t>Using the internal node values, we threshold to resolve physical routers.</a:t>
            </a:r>
          </a:p>
          <a:p>
            <a:pPr lvl="1"/>
            <a:r>
              <a:rPr lang="en-US" dirty="0" smtClean="0"/>
              <a:t>Consider S</a:t>
            </a:r>
            <a:r>
              <a:rPr lang="en-US" baseline="-25000" dirty="0" smtClean="0"/>
              <a:t>1</a:t>
            </a:r>
            <a:r>
              <a:rPr lang="en-US" dirty="0" smtClean="0"/>
              <a:t> &gt; S</a:t>
            </a:r>
            <a:r>
              <a:rPr lang="en-US" baseline="-25000" dirty="0" smtClean="0"/>
              <a:t>2</a:t>
            </a:r>
            <a:r>
              <a:rPr lang="en-US" dirty="0" smtClean="0"/>
              <a:t> &gt; S</a:t>
            </a:r>
            <a:r>
              <a:rPr lang="en-US" baseline="-25000" dirty="0" smtClean="0"/>
              <a:t>3</a:t>
            </a:r>
            <a:r>
              <a:rPr lang="en-US" dirty="0" smtClean="0"/>
              <a:t> &gt; S</a:t>
            </a:r>
            <a:r>
              <a:rPr lang="en-US" baseline="-25000" dirty="0" smtClean="0"/>
              <a:t>4</a:t>
            </a:r>
            <a:r>
              <a:rPr lang="en-US" dirty="0" smtClean="0"/>
              <a:t> &gt; S</a:t>
            </a:r>
            <a:r>
              <a:rPr lang="en-US" baseline="-25000" dirty="0" smtClean="0"/>
              <a:t>5</a:t>
            </a:r>
            <a:r>
              <a:rPr lang="en-US" dirty="0" smtClean="0"/>
              <a:t> &gt; S</a:t>
            </a:r>
            <a:r>
              <a:rPr lang="en-US" baseline="-25000" dirty="0" smtClean="0"/>
              <a:t>6</a:t>
            </a:r>
            <a:r>
              <a:rPr lang="en-US" dirty="0" smtClean="0"/>
              <a:t> &gt; S</a:t>
            </a:r>
            <a:r>
              <a:rPr lang="en-US" baseline="-25000" dirty="0" smtClean="0"/>
              <a:t>7</a:t>
            </a:r>
            <a:endParaRPr lang="en-US" baseline="-25000" dirty="0"/>
          </a:p>
        </p:txBody>
      </p:sp>
      <p:pic>
        <p:nvPicPr>
          <p:cNvPr id="3676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666" y="2125272"/>
            <a:ext cx="3747541" cy="3032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74755" y="5816184"/>
            <a:ext cx="8259580" cy="830997"/>
          </a:xfrm>
          <a:prstGeom prst="rect">
            <a:avLst/>
          </a:prstGeom>
          <a:noFill/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detection/false alarm rate as this threshold is adjusted defines the performance of AliasCluster.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349114" y="5156616"/>
            <a:ext cx="20836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 &gt; </a:t>
            </a:r>
            <a:r>
              <a:rPr lang="el-GR" sz="3200" dirty="0" smtClean="0"/>
              <a:t>λ</a:t>
            </a:r>
            <a:r>
              <a:rPr lang="en-US" sz="3200" baseline="-25000" dirty="0" smtClean="0"/>
              <a:t>A</a:t>
            </a:r>
            <a:r>
              <a:rPr lang="en-US" sz="3200" dirty="0" smtClean="0"/>
              <a:t> &gt; S</a:t>
            </a:r>
            <a:r>
              <a:rPr lang="en-US" sz="3200" baseline="-25000" dirty="0" smtClean="0"/>
              <a:t>5</a:t>
            </a:r>
            <a:endParaRPr lang="en-US" sz="3200" baseline="-250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4878064" y="2038661"/>
            <a:ext cx="3831222" cy="3675248"/>
            <a:chOff x="4878064" y="1753848"/>
            <a:chExt cx="3831222" cy="3675248"/>
          </a:xfrm>
        </p:grpSpPr>
        <p:pic>
          <p:nvPicPr>
            <p:cNvPr id="36761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8064" y="1753848"/>
              <a:ext cx="3831222" cy="3213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Box 12"/>
            <p:cNvSpPr txBox="1"/>
            <p:nvPr/>
          </p:nvSpPr>
          <p:spPr>
            <a:xfrm>
              <a:off x="5683770" y="4844321"/>
              <a:ext cx="208363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S</a:t>
              </a:r>
              <a:r>
                <a:rPr lang="en-US" sz="3200" baseline="-25000" dirty="0" smtClean="0"/>
                <a:t>5</a:t>
              </a:r>
              <a:r>
                <a:rPr lang="en-US" sz="3200" dirty="0" smtClean="0"/>
                <a:t> &gt; </a:t>
              </a:r>
              <a:r>
                <a:rPr lang="el-GR" sz="3200" dirty="0" smtClean="0"/>
                <a:t>λ</a:t>
              </a:r>
              <a:r>
                <a:rPr lang="en-US" sz="3200" baseline="-25000" dirty="0" smtClean="0"/>
                <a:t>B</a:t>
              </a:r>
              <a:r>
                <a:rPr lang="en-US" sz="3200" dirty="0" smtClean="0"/>
                <a:t> &gt; S</a:t>
              </a:r>
              <a:r>
                <a:rPr lang="en-US" sz="3200" baseline="-25000" dirty="0" smtClean="0"/>
                <a:t>6</a:t>
              </a:r>
              <a:endParaRPr lang="en-US" sz="3200" baseline="-25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Traceroute</a:t>
            </a:r>
            <a:r>
              <a:rPr lang="en-US" dirty="0" smtClean="0"/>
              <a:t> data is from the CAIDA Macroscopic Internet Topology Data Kit  from July 2010</a:t>
            </a:r>
          </a:p>
          <a:p>
            <a:pPr lvl="1"/>
            <a:r>
              <a:rPr lang="en-US" dirty="0" smtClean="0"/>
              <a:t>54 source monitors to all /24 prefixes</a:t>
            </a:r>
          </a:p>
          <a:p>
            <a:pPr lvl="1"/>
            <a:r>
              <a:rPr lang="en-US" dirty="0" smtClean="0"/>
              <a:t>Over 2.1 million unique router interface addresses</a:t>
            </a:r>
          </a:p>
          <a:p>
            <a:r>
              <a:rPr lang="en-US" dirty="0" smtClean="0"/>
              <a:t>Ground truth router aliases found using the MERLIN project (</a:t>
            </a:r>
            <a:r>
              <a:rPr lang="en-US" dirty="0" err="1" smtClean="0">
                <a:solidFill>
                  <a:srgbClr val="000099"/>
                </a:solidFill>
              </a:rPr>
              <a:t>Marchetta</a:t>
            </a:r>
            <a:r>
              <a:rPr lang="en-US" dirty="0" smtClean="0">
                <a:solidFill>
                  <a:srgbClr val="000099"/>
                </a:solidFill>
              </a:rPr>
              <a:t> et. al. 2011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Allow us to consider subset of routers with true positives and true negatives.</a:t>
            </a:r>
          </a:p>
          <a:p>
            <a:r>
              <a:rPr lang="en-US" dirty="0" smtClean="0"/>
              <a:t>This reduces the topology under consideration to </a:t>
            </a:r>
            <a:r>
              <a:rPr lang="en-US" u="sng" dirty="0" smtClean="0"/>
              <a:t>63,479 router interfaces</a:t>
            </a:r>
            <a:r>
              <a:rPr lang="en-US" dirty="0" smtClean="0"/>
              <a:t> in </a:t>
            </a:r>
            <a:r>
              <a:rPr lang="en-US" u="sng" dirty="0" smtClean="0"/>
              <a:t>19,027 physical routers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75230" y="1575727"/>
          <a:ext cx="836451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8170"/>
                <a:gridCol w="2788170"/>
                <a:gridCol w="278817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Methodology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Number of False Alarms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Percentage of False Alarms (x10</a:t>
                      </a:r>
                      <a:r>
                        <a:rPr lang="en-US" sz="2400" baseline="30000" dirty="0" smtClean="0"/>
                        <a:t>-5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KAPAR (Keys</a:t>
                      </a:r>
                      <a:r>
                        <a:rPr lang="en-US" sz="2400" baseline="0" dirty="0" smtClean="0"/>
                        <a:t> 2012)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16,644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3.305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AliasCluster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8,388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1.666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04733" y="764973"/>
            <a:ext cx="65207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KAPAR’s 26% detection rate on the ARK measurements:</a:t>
            </a:r>
            <a:endParaRPr lang="en-US" sz="2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14454" y="4758223"/>
          <a:ext cx="8364512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1128"/>
                <a:gridCol w="2091128"/>
                <a:gridCol w="2091128"/>
                <a:gridCol w="209112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Methodology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20%</a:t>
                      </a:r>
                      <a:r>
                        <a:rPr lang="en-US" sz="2000" baseline="0" dirty="0" smtClean="0"/>
                        <a:t> Detection Rate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30% Detection Rate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40% Detection Rate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AliasCluster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7.92 x 10</a:t>
                      </a:r>
                      <a:r>
                        <a:rPr lang="en-US" sz="2400" baseline="30000" dirty="0" smtClean="0"/>
                        <a:t>-6</a:t>
                      </a:r>
                      <a:endParaRPr lang="en-US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1.26 x 10</a:t>
                      </a:r>
                      <a:r>
                        <a:rPr lang="en-US" sz="2400" baseline="30000" dirty="0" smtClean="0"/>
                        <a:t>-4</a:t>
                      </a:r>
                      <a:endParaRPr lang="en-US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7.58 x 10</a:t>
                      </a:r>
                      <a:r>
                        <a:rPr lang="en-US" sz="2400" baseline="30000" dirty="0" smtClean="0"/>
                        <a:t>-4</a:t>
                      </a:r>
                      <a:endParaRPr lang="en-US" sz="2400" baseline="30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92718" y="4262797"/>
            <a:ext cx="6520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False alarm rates for varying detection rates: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44"/>
          <p:cNvSpPr txBox="1"/>
          <p:nvPr/>
        </p:nvSpPr>
        <p:spPr>
          <a:xfrm>
            <a:off x="5931154" y="5492020"/>
            <a:ext cx="3028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www.lumeta.com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 descr="102635196_03_01_l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56939" y="1843788"/>
            <a:ext cx="4574562" cy="3687097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of the Internet?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92307" y="1499017"/>
            <a:ext cx="3874957" cy="4687107"/>
          </a:xfrm>
        </p:spPr>
        <p:txBody>
          <a:bodyPr/>
          <a:lstStyle/>
          <a:p>
            <a:r>
              <a:rPr lang="en-US" dirty="0" smtClean="0"/>
              <a:t>Maps are limited by the measurement tool used : </a:t>
            </a:r>
            <a:r>
              <a:rPr lang="en-US" b="1" dirty="0" err="1" smtClean="0"/>
              <a:t>Traceroute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Traceroute</a:t>
            </a:r>
            <a:r>
              <a:rPr lang="en-US" dirty="0" smtClean="0"/>
              <a:t> Limitations:</a:t>
            </a:r>
          </a:p>
          <a:p>
            <a:pPr lvl="1"/>
            <a:r>
              <a:rPr lang="en-US" dirty="0" smtClean="0"/>
              <a:t>Limited probing coverage</a:t>
            </a:r>
          </a:p>
          <a:p>
            <a:pPr lvl="1"/>
            <a:r>
              <a:rPr lang="en-US" dirty="0" smtClean="0"/>
              <a:t>Network Load</a:t>
            </a:r>
          </a:p>
          <a:p>
            <a:pPr lvl="1"/>
            <a:r>
              <a:rPr lang="en-US" dirty="0" smtClean="0"/>
              <a:t>Anonymous Routers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4801" y="5282996"/>
            <a:ext cx="3617534" cy="954107"/>
          </a:xfrm>
          <a:prstGeom prst="rect">
            <a:avLst/>
          </a:prstGeom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en-US" sz="2800" u="sng" dirty="0" smtClean="0"/>
              <a:t>Main Focus: </a:t>
            </a:r>
            <a:r>
              <a:rPr lang="en-US" sz="2800" dirty="0" smtClean="0"/>
              <a:t>Interface IPs ≠ Physical Routers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6536"/>
            <a:ext cx="8229600" cy="11430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1326"/>
            <a:ext cx="8229600" cy="4529592"/>
          </a:xfrm>
        </p:spPr>
        <p:txBody>
          <a:bodyPr/>
          <a:lstStyle/>
          <a:p>
            <a:r>
              <a:rPr lang="en-US" dirty="0" smtClean="0"/>
              <a:t>AliasCluster – A lightweight technique for interface disambiguation</a:t>
            </a:r>
          </a:p>
          <a:p>
            <a:pPr lvl="1"/>
            <a:r>
              <a:rPr lang="en-US" dirty="0" smtClean="0"/>
              <a:t>Requires </a:t>
            </a:r>
            <a:r>
              <a:rPr lang="en-US" i="1" dirty="0" smtClean="0"/>
              <a:t>no</a:t>
            </a:r>
            <a:r>
              <a:rPr lang="en-US" dirty="0" smtClean="0"/>
              <a:t> additional probes/measurements</a:t>
            </a:r>
          </a:p>
          <a:p>
            <a:pPr lvl="1"/>
            <a:r>
              <a:rPr lang="en-US" dirty="0" smtClean="0"/>
              <a:t>Using statistical learning to determine aliases from </a:t>
            </a:r>
            <a:r>
              <a:rPr lang="en-US" i="1" dirty="0" err="1" smtClean="0"/>
              <a:t>Traceroute</a:t>
            </a:r>
            <a:r>
              <a:rPr lang="en-US" i="1" dirty="0" smtClean="0"/>
              <a:t> only</a:t>
            </a:r>
          </a:p>
          <a:p>
            <a:pPr lvl="1"/>
            <a:r>
              <a:rPr lang="en-US" dirty="0" smtClean="0"/>
              <a:t>General framework allows for extensions to other features</a:t>
            </a:r>
          </a:p>
          <a:p>
            <a:r>
              <a:rPr lang="en-US" dirty="0" smtClean="0"/>
              <a:t>Experiments on CAIDA Ark measurements results in </a:t>
            </a:r>
            <a:r>
              <a:rPr lang="en-US" u="sng" dirty="0" smtClean="0"/>
              <a:t>50% reduction in the false alarm rate </a:t>
            </a:r>
            <a:r>
              <a:rPr lang="en-US" dirty="0" smtClean="0"/>
              <a:t>compared with the current state-of-the-art.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6536"/>
            <a:ext cx="8229600" cy="1143000"/>
          </a:xfrm>
        </p:spPr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3672"/>
            <a:ext cx="8229600" cy="4102492"/>
          </a:xfrm>
        </p:spPr>
        <p:txBody>
          <a:bodyPr/>
          <a:lstStyle/>
          <a:p>
            <a:r>
              <a:rPr lang="en-US" sz="3200" dirty="0" smtClean="0"/>
              <a:t>Larger-scale studies</a:t>
            </a:r>
          </a:p>
          <a:p>
            <a:pPr lvl="1"/>
            <a:r>
              <a:rPr lang="en-US" sz="2800" dirty="0" smtClean="0"/>
              <a:t>Aggregated Ark Trace data sets</a:t>
            </a:r>
          </a:p>
          <a:p>
            <a:pPr lvl="1"/>
            <a:r>
              <a:rPr lang="en-US" sz="2800" dirty="0" smtClean="0"/>
              <a:t>More alias ground truth information</a:t>
            </a:r>
          </a:p>
          <a:p>
            <a:r>
              <a:rPr lang="en-US" sz="3200" dirty="0" smtClean="0"/>
              <a:t>Additional </a:t>
            </a:r>
            <a:r>
              <a:rPr lang="en-US" sz="3200" dirty="0" err="1" smtClean="0"/>
              <a:t>Traceroute</a:t>
            </a:r>
            <a:r>
              <a:rPr lang="en-US" sz="3200" dirty="0" smtClean="0"/>
              <a:t> extracted features</a:t>
            </a:r>
          </a:p>
          <a:p>
            <a:r>
              <a:rPr lang="en-US" sz="3200" dirty="0" smtClean="0"/>
              <a:t>Historical longitudinal study</a:t>
            </a:r>
          </a:p>
          <a:p>
            <a:pPr lvl="1"/>
            <a:r>
              <a:rPr lang="en-US" sz="2800" dirty="0" smtClean="0"/>
              <a:t>How has the number of routers changed over time?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89238"/>
            <a:ext cx="8218488" cy="1131887"/>
          </a:xfrm>
        </p:spPr>
        <p:txBody>
          <a:bodyPr>
            <a:normAutofit/>
          </a:bodyPr>
          <a:lstStyle/>
          <a:p>
            <a:r>
              <a:rPr lang="en-US" sz="4400" dirty="0" smtClean="0"/>
              <a:t>Questions?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tmp.png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394085" y="2773426"/>
            <a:ext cx="7099300" cy="317500"/>
          </a:xfrm>
          <a:prstGeom prst="rect">
            <a:avLst/>
          </a:prstGeom>
          <a:noFill/>
        </p:spPr>
      </p:pic>
      <p:pic>
        <p:nvPicPr>
          <p:cNvPr id="12" name="Picture 11" descr="tmp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243883" y="2126349"/>
            <a:ext cx="4699000" cy="3175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1753849" y="464694"/>
            <a:ext cx="67605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Given interface IP pairs, how likely is it that they belong to the same physical router?</a:t>
            </a:r>
            <a:endParaRPr lang="en-US" sz="2800" dirty="0"/>
          </a:p>
        </p:txBody>
      </p:sp>
      <p:sp>
        <p:nvSpPr>
          <p:cNvPr id="15" name="Oval 14"/>
          <p:cNvSpPr/>
          <p:nvPr/>
        </p:nvSpPr>
        <p:spPr>
          <a:xfrm>
            <a:off x="749508" y="584617"/>
            <a:ext cx="689547" cy="689547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00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794478" y="1558976"/>
            <a:ext cx="71353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173574" y="1933731"/>
            <a:ext cx="2923082" cy="629587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27"/>
          <p:cNvGrpSpPr/>
          <p:nvPr/>
        </p:nvGrpSpPr>
        <p:grpSpPr>
          <a:xfrm>
            <a:off x="5471410" y="1663909"/>
            <a:ext cx="3672590" cy="923330"/>
            <a:chOff x="5471410" y="1933731"/>
            <a:chExt cx="3672590" cy="923330"/>
          </a:xfrm>
        </p:grpSpPr>
        <p:sp>
          <p:nvSpPr>
            <p:cNvPr id="22" name="TextBox 21"/>
            <p:cNvSpPr txBox="1"/>
            <p:nvPr/>
          </p:nvSpPr>
          <p:spPr>
            <a:xfrm>
              <a:off x="6100997" y="1933731"/>
              <a:ext cx="304300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Traceroute</a:t>
              </a:r>
              <a:r>
                <a:rPr lang="en-US" dirty="0" smtClean="0"/>
                <a:t> extracted features (e.g., IP subnet, common down-path </a:t>
              </a:r>
              <a:r>
                <a:rPr lang="en-US" dirty="0" err="1" smtClean="0"/>
                <a:t>interfaces,etc</a:t>
              </a:r>
              <a:r>
                <a:rPr lang="en-US" dirty="0" smtClean="0"/>
                <a:t>.)</a:t>
              </a:r>
              <a:endParaRPr lang="en-US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flipH="1">
              <a:off x="5471410" y="2443396"/>
              <a:ext cx="644577" cy="1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929389" y="3912432"/>
            <a:ext cx="6985417" cy="461665"/>
          </a:xfrm>
          <a:prstGeom prst="rect">
            <a:avLst/>
          </a:prstGeom>
          <a:noFill/>
          <a:ln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Why difficult? – The “curse of dimensionality”</a:t>
            </a:r>
            <a:endParaRPr lang="en-US" sz="2400" dirty="0"/>
          </a:p>
        </p:txBody>
      </p:sp>
      <p:grpSp>
        <p:nvGrpSpPr>
          <p:cNvPr id="3" name="Group 45"/>
          <p:cNvGrpSpPr/>
          <p:nvPr/>
        </p:nvGrpSpPr>
        <p:grpSpPr>
          <a:xfrm>
            <a:off x="344774" y="4497049"/>
            <a:ext cx="8079490" cy="1252047"/>
            <a:chOff x="344774" y="4497049"/>
            <a:chExt cx="8079490" cy="1252047"/>
          </a:xfrm>
        </p:grpSpPr>
        <p:pic>
          <p:nvPicPr>
            <p:cNvPr id="20" name="Picture 19" descr="tmp.png"/>
            <p:cNvPicPr>
              <a:picLocks/>
            </p:cNvPicPr>
            <p:nvPr>
              <p:custDataLst>
                <p:tags r:id="rId3"/>
              </p:custDataLst>
            </p:nvPr>
          </p:nvPicPr>
          <p:blipFill>
            <a:blip r:embed="rId7" cstate="print"/>
            <a:stretch>
              <a:fillRect/>
            </a:stretch>
          </p:blipFill>
          <p:spPr>
            <a:xfrm>
              <a:off x="740764" y="5114096"/>
              <a:ext cx="7683500" cy="635000"/>
            </a:xfrm>
            <a:prstGeom prst="rect">
              <a:avLst/>
            </a:prstGeom>
            <a:noFill/>
          </p:spPr>
        </p:pic>
        <p:sp>
          <p:nvSpPr>
            <p:cNvPr id="43" name="TextBox 42"/>
            <p:cNvSpPr txBox="1"/>
            <p:nvPr/>
          </p:nvSpPr>
          <p:spPr>
            <a:xfrm>
              <a:off x="344774" y="4497049"/>
              <a:ext cx="64307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u="sng" dirty="0" smtClean="0"/>
                <a:t>Solution: </a:t>
              </a:r>
              <a:r>
                <a:rPr lang="en-US" sz="2400" dirty="0" smtClean="0"/>
                <a:t>Naïve </a:t>
              </a:r>
              <a:r>
                <a:rPr lang="en-US" sz="2400" dirty="0" err="1" smtClean="0"/>
                <a:t>Bayes</a:t>
              </a:r>
              <a:r>
                <a:rPr lang="en-US" sz="2400" dirty="0" smtClean="0"/>
                <a:t> (i.e., assume independence)</a:t>
              </a:r>
              <a:endParaRPr lang="en-US" sz="2400" dirty="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839449" y="5951095"/>
            <a:ext cx="7405141" cy="830997"/>
          </a:xfrm>
          <a:prstGeom prst="rect">
            <a:avLst/>
          </a:prstGeom>
          <a:noFill/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Transforms problem from estimating one K-dimension likelihood, to estimating K one-dimensional likelihoods.</a:t>
            </a:r>
            <a:endParaRPr lang="en-US" sz="2400" dirty="0"/>
          </a:p>
        </p:txBody>
      </p:sp>
      <p:grpSp>
        <p:nvGrpSpPr>
          <p:cNvPr id="4" name="Group 51"/>
          <p:cNvGrpSpPr/>
          <p:nvPr/>
        </p:nvGrpSpPr>
        <p:grpSpPr>
          <a:xfrm>
            <a:off x="6445770" y="3072984"/>
            <a:ext cx="2428408" cy="827808"/>
            <a:chOff x="6445770" y="3072984"/>
            <a:chExt cx="2428408" cy="827808"/>
          </a:xfrm>
        </p:grpSpPr>
        <p:sp>
          <p:nvSpPr>
            <p:cNvPr id="29" name="TextBox 28"/>
            <p:cNvSpPr txBox="1"/>
            <p:nvPr/>
          </p:nvSpPr>
          <p:spPr>
            <a:xfrm>
              <a:off x="6445770" y="3192906"/>
              <a:ext cx="24284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Prior term</a:t>
              </a:r>
              <a:r>
                <a:rPr lang="en-US" sz="2000" dirty="0" smtClean="0"/>
                <a:t> – Easy to calculate</a:t>
              </a:r>
              <a:endParaRPr lang="en-US" sz="2000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6550702" y="3072984"/>
              <a:ext cx="1858780" cy="139908"/>
            </a:xfrm>
            <a:custGeom>
              <a:avLst/>
              <a:gdLst>
                <a:gd name="connsiteX0" fmla="*/ 0 w 1858780"/>
                <a:gd name="connsiteY0" fmla="*/ 0 h 139908"/>
                <a:gd name="connsiteX1" fmla="*/ 899409 w 1858780"/>
                <a:gd name="connsiteY1" fmla="*/ 134911 h 139908"/>
                <a:gd name="connsiteX2" fmla="*/ 1858780 w 1858780"/>
                <a:gd name="connsiteY2" fmla="*/ 29980 h 139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58780" h="139908">
                  <a:moveTo>
                    <a:pt x="0" y="0"/>
                  </a:moveTo>
                  <a:cubicBezTo>
                    <a:pt x="294806" y="64957"/>
                    <a:pt x="589612" y="129914"/>
                    <a:pt x="899409" y="134911"/>
                  </a:cubicBezTo>
                  <a:cubicBezTo>
                    <a:pt x="1209206" y="139908"/>
                    <a:pt x="1533993" y="84944"/>
                    <a:pt x="1858780" y="2998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52"/>
          <p:cNvGrpSpPr/>
          <p:nvPr/>
        </p:nvGrpSpPr>
        <p:grpSpPr>
          <a:xfrm>
            <a:off x="1786327" y="3087973"/>
            <a:ext cx="4569501" cy="830308"/>
            <a:chOff x="1786327" y="3087973"/>
            <a:chExt cx="4569501" cy="830308"/>
          </a:xfrm>
        </p:grpSpPr>
        <p:sp>
          <p:nvSpPr>
            <p:cNvPr id="39" name="TextBox 38"/>
            <p:cNvSpPr txBox="1"/>
            <p:nvPr/>
          </p:nvSpPr>
          <p:spPr>
            <a:xfrm>
              <a:off x="2700726" y="3210395"/>
              <a:ext cx="24284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Likelihood term</a:t>
              </a:r>
              <a:r>
                <a:rPr lang="en-US" sz="2000" dirty="0" smtClean="0"/>
                <a:t> – </a:t>
              </a:r>
              <a:r>
                <a:rPr lang="en-US" sz="2000" i="1" u="sng" dirty="0" smtClean="0"/>
                <a:t>Difficult</a:t>
              </a:r>
              <a:r>
                <a:rPr lang="en-US" sz="2000" dirty="0" smtClean="0"/>
                <a:t> to calculate</a:t>
              </a:r>
              <a:endParaRPr lang="en-US" sz="2000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786327" y="3087973"/>
              <a:ext cx="4569501" cy="137409"/>
            </a:xfrm>
            <a:custGeom>
              <a:avLst/>
              <a:gdLst>
                <a:gd name="connsiteX0" fmla="*/ 0 w 1858780"/>
                <a:gd name="connsiteY0" fmla="*/ 0 h 139908"/>
                <a:gd name="connsiteX1" fmla="*/ 899409 w 1858780"/>
                <a:gd name="connsiteY1" fmla="*/ 134911 h 139908"/>
                <a:gd name="connsiteX2" fmla="*/ 1858780 w 1858780"/>
                <a:gd name="connsiteY2" fmla="*/ 29980 h 139908"/>
                <a:gd name="connsiteX0" fmla="*/ 0 w 1828976"/>
                <a:gd name="connsiteY0" fmla="*/ 18264 h 107975"/>
                <a:gd name="connsiteX1" fmla="*/ 869605 w 1828976"/>
                <a:gd name="connsiteY1" fmla="*/ 104931 h 107975"/>
                <a:gd name="connsiteX2" fmla="*/ 1828976 w 1828976"/>
                <a:gd name="connsiteY2" fmla="*/ 0 h 107975"/>
                <a:gd name="connsiteX0" fmla="*/ 0 w 1817054"/>
                <a:gd name="connsiteY0" fmla="*/ 0 h 88447"/>
                <a:gd name="connsiteX1" fmla="*/ 869605 w 1817054"/>
                <a:gd name="connsiteY1" fmla="*/ 86667 h 88447"/>
                <a:gd name="connsiteX2" fmla="*/ 1817054 w 1817054"/>
                <a:gd name="connsiteY2" fmla="*/ 10683 h 88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17054" h="88447">
                  <a:moveTo>
                    <a:pt x="0" y="0"/>
                  </a:moveTo>
                  <a:cubicBezTo>
                    <a:pt x="294806" y="64957"/>
                    <a:pt x="566763" y="84887"/>
                    <a:pt x="869605" y="86667"/>
                  </a:cubicBezTo>
                  <a:cubicBezTo>
                    <a:pt x="1172447" y="88447"/>
                    <a:pt x="1492267" y="65647"/>
                    <a:pt x="1817054" y="10683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5" name="Straight Connector 54"/>
          <p:cNvCxnSpPr/>
          <p:nvPr/>
        </p:nvCxnSpPr>
        <p:spPr>
          <a:xfrm flipV="1">
            <a:off x="299803" y="4452079"/>
            <a:ext cx="8379502" cy="14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42" grpId="0" animBg="1"/>
      <p:bldP spid="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58379" y="710996"/>
            <a:ext cx="39086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Consider three </a:t>
            </a:r>
            <a:r>
              <a:rPr lang="en-US" sz="2400" dirty="0" err="1" smtClean="0"/>
              <a:t>Traceroute</a:t>
            </a:r>
            <a:r>
              <a:rPr lang="en-US" sz="2400" dirty="0" smtClean="0"/>
              <a:t> paths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4557" y="5803428"/>
            <a:ext cx="7734924" cy="830997"/>
          </a:xfrm>
          <a:prstGeom prst="rect">
            <a:avLst/>
          </a:prstGeom>
          <a:noFill/>
          <a:ln w="38100"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Prior work (</a:t>
            </a:r>
            <a:r>
              <a:rPr lang="en-US" sz="2400" dirty="0" err="1" smtClean="0">
                <a:solidFill>
                  <a:srgbClr val="000099"/>
                </a:solidFill>
              </a:rPr>
              <a:t>Marchetta</a:t>
            </a:r>
            <a:r>
              <a:rPr lang="en-US" sz="2400" dirty="0" smtClean="0">
                <a:solidFill>
                  <a:srgbClr val="000099"/>
                </a:solidFill>
              </a:rPr>
              <a:t> et. al. 2011) </a:t>
            </a:r>
            <a:r>
              <a:rPr lang="en-US" sz="2400" dirty="0" smtClean="0"/>
              <a:t>has shown 10x more interfaces than physical routers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19135" y="1528998"/>
            <a:ext cx="20536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→ D → F</a:t>
            </a:r>
          </a:p>
          <a:p>
            <a:r>
              <a:rPr lang="en-US" sz="3200" dirty="0" smtClean="0"/>
              <a:t>B → E → G</a:t>
            </a:r>
          </a:p>
          <a:p>
            <a:r>
              <a:rPr lang="en-US" sz="3200" dirty="0" smtClean="0"/>
              <a:t>C → E → H</a:t>
            </a:r>
            <a:endParaRPr lang="en-US" sz="32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3762531" y="647075"/>
            <a:ext cx="4751882" cy="2500128"/>
            <a:chOff x="3762531" y="647075"/>
            <a:chExt cx="4751882" cy="2500128"/>
          </a:xfrm>
        </p:grpSpPr>
        <p:pic>
          <p:nvPicPr>
            <p:cNvPr id="363523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14755" y="1491418"/>
              <a:ext cx="3299658" cy="1655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5668782" y="647075"/>
              <a:ext cx="241341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Inferred topology from </a:t>
              </a:r>
              <a:r>
                <a:rPr lang="en-US" sz="2400" dirty="0" err="1" smtClean="0"/>
                <a:t>Traceroute</a:t>
              </a:r>
              <a:r>
                <a:rPr lang="en-US" sz="2400" dirty="0" smtClean="0"/>
                <a:t>:</a:t>
              </a:r>
              <a:endParaRPr lang="en-US" sz="2400" dirty="0"/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3762531" y="1978702"/>
              <a:ext cx="1169233" cy="644577"/>
            </a:xfrm>
            <a:prstGeom prst="rightArrow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19528" y="3105545"/>
            <a:ext cx="7570034" cy="1673394"/>
            <a:chOff x="389744" y="3255447"/>
            <a:chExt cx="7570034" cy="1673394"/>
          </a:xfrm>
        </p:grpSpPr>
        <p:pic>
          <p:nvPicPr>
            <p:cNvPr id="36352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80324" y="3255447"/>
              <a:ext cx="4879454" cy="1480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389744" y="3387777"/>
              <a:ext cx="247337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Possible True Physical Topology:</a:t>
              </a:r>
              <a:endParaRPr lang="en-US" sz="2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522690" y="4542020"/>
              <a:ext cx="1364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Router #1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964245" y="4544518"/>
              <a:ext cx="1364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Router #2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88311" y="4559509"/>
              <a:ext cx="1364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Router #3</a:t>
              </a:r>
              <a:endParaRPr lang="en-US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674558" y="4811843"/>
            <a:ext cx="7779895" cy="83099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Goal: </a:t>
            </a:r>
            <a:r>
              <a:rPr lang="en-US" sz="2400" u="sng" dirty="0" smtClean="0"/>
              <a:t>Interface Disambiguation</a:t>
            </a:r>
            <a:r>
              <a:rPr lang="en-US" sz="2400" dirty="0" smtClean="0"/>
              <a:t> – Determining </a:t>
            </a:r>
            <a:r>
              <a:rPr lang="en-US" sz="2400" b="1" i="1" dirty="0" smtClean="0"/>
              <a:t>aliases</a:t>
            </a:r>
            <a:r>
              <a:rPr lang="en-US" sz="2400" dirty="0" smtClean="0"/>
              <a:t> : which interface IPs belong to the same physical router.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Prior Disambiguation Work and Limitations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340527" y="1523999"/>
            <a:ext cx="7986509" cy="4377561"/>
          </a:xfrm>
        </p:spPr>
        <p:txBody>
          <a:bodyPr>
            <a:normAutofit/>
          </a:bodyPr>
          <a:lstStyle/>
          <a:p>
            <a:r>
              <a:rPr lang="en-US" dirty="0" err="1" smtClean="0"/>
              <a:t>Rocketfuel</a:t>
            </a:r>
            <a:r>
              <a:rPr lang="en-US" dirty="0" smtClean="0"/>
              <a:t> (Ally) – </a:t>
            </a:r>
            <a:r>
              <a:rPr lang="en-US" dirty="0" smtClean="0">
                <a:solidFill>
                  <a:srgbClr val="000099"/>
                </a:solidFill>
              </a:rPr>
              <a:t>Spring et. al. 2002</a:t>
            </a:r>
          </a:p>
          <a:p>
            <a:r>
              <a:rPr lang="en-US" dirty="0" smtClean="0"/>
              <a:t>Mercator (</a:t>
            </a:r>
            <a:r>
              <a:rPr lang="en-US" dirty="0" err="1" smtClean="0"/>
              <a:t>Iffinder</a:t>
            </a:r>
            <a:r>
              <a:rPr lang="en-US" dirty="0" smtClean="0"/>
              <a:t>) – </a:t>
            </a:r>
            <a:r>
              <a:rPr lang="en-US" dirty="0" err="1" smtClean="0">
                <a:solidFill>
                  <a:srgbClr val="000099"/>
                </a:solidFill>
              </a:rPr>
              <a:t>Govindam</a:t>
            </a:r>
            <a:r>
              <a:rPr lang="en-US" dirty="0" smtClean="0">
                <a:solidFill>
                  <a:srgbClr val="000099"/>
                </a:solidFill>
              </a:rPr>
              <a:t>  et. al. 2000</a:t>
            </a:r>
            <a:endParaRPr lang="en-US" dirty="0" smtClean="0"/>
          </a:p>
          <a:p>
            <a:pPr lvl="0">
              <a:defRPr/>
            </a:pPr>
            <a:r>
              <a:rPr lang="en-US" dirty="0" err="1" smtClean="0"/>
              <a:t>Prespecified</a:t>
            </a:r>
            <a:r>
              <a:rPr lang="en-US" dirty="0" smtClean="0"/>
              <a:t> Timestamps – </a:t>
            </a:r>
            <a:r>
              <a:rPr lang="en-US" dirty="0" smtClean="0">
                <a:solidFill>
                  <a:srgbClr val="000099"/>
                </a:solidFill>
              </a:rPr>
              <a:t>Sherry et. al. 2010</a:t>
            </a:r>
            <a:endParaRPr lang="en-US" dirty="0" smtClean="0"/>
          </a:p>
          <a:p>
            <a:pPr lvl="0">
              <a:defRPr/>
            </a:pPr>
            <a:r>
              <a:rPr lang="en-US" dirty="0" smtClean="0"/>
              <a:t>Merlin – </a:t>
            </a:r>
            <a:r>
              <a:rPr lang="en-US" dirty="0" err="1" smtClean="0">
                <a:solidFill>
                  <a:srgbClr val="000099"/>
                </a:solidFill>
              </a:rPr>
              <a:t>Marchetta</a:t>
            </a:r>
            <a:r>
              <a:rPr lang="en-US" dirty="0" smtClean="0">
                <a:solidFill>
                  <a:srgbClr val="000099"/>
                </a:solidFill>
              </a:rPr>
              <a:t> et. al. 2011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MIDAR – </a:t>
            </a:r>
            <a:r>
              <a:rPr lang="en-US" dirty="0" smtClean="0">
                <a:solidFill>
                  <a:srgbClr val="000099"/>
                </a:solidFill>
              </a:rPr>
              <a:t>Keys et. al. 2011 </a:t>
            </a:r>
            <a:endParaRPr lang="en-US" dirty="0" smtClean="0"/>
          </a:p>
          <a:p>
            <a:r>
              <a:rPr lang="en-US" dirty="0" err="1" smtClean="0"/>
              <a:t>Radargun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000099"/>
                </a:solidFill>
              </a:rPr>
              <a:t>Bender et. al. 2008</a:t>
            </a:r>
          </a:p>
          <a:p>
            <a:r>
              <a:rPr lang="en-US" dirty="0" err="1" smtClean="0"/>
              <a:t>DisCarte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000099"/>
                </a:solidFill>
              </a:rPr>
              <a:t>Sherwood et. al. 2008</a:t>
            </a:r>
          </a:p>
          <a:p>
            <a:pPr lvl="0"/>
            <a:r>
              <a:rPr lang="en-US" dirty="0" smtClean="0"/>
              <a:t>APAR (</a:t>
            </a:r>
            <a:r>
              <a:rPr lang="en-US" dirty="0" err="1" smtClean="0"/>
              <a:t>Kapar</a:t>
            </a:r>
            <a:r>
              <a:rPr lang="en-US" dirty="0" smtClean="0"/>
              <a:t>) – </a:t>
            </a:r>
            <a:r>
              <a:rPr lang="en-US" dirty="0" err="1" smtClean="0">
                <a:solidFill>
                  <a:srgbClr val="000099"/>
                </a:solidFill>
              </a:rPr>
              <a:t>Gunes</a:t>
            </a:r>
            <a:r>
              <a:rPr lang="en-US" dirty="0" smtClean="0">
                <a:solidFill>
                  <a:srgbClr val="000099"/>
                </a:solidFill>
              </a:rPr>
              <a:t> et. al. 2008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  <a:defRPr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394086" y="5903893"/>
            <a:ext cx="7090348" cy="954107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Can we estimate router aliases from </a:t>
            </a:r>
            <a:r>
              <a:rPr lang="en-US" sz="2800" dirty="0" err="1" smtClean="0"/>
              <a:t>Traceroute</a:t>
            </a:r>
            <a:r>
              <a:rPr lang="en-US" sz="2800" dirty="0" smtClean="0"/>
              <a:t> measurements only?</a:t>
            </a:r>
            <a:endParaRPr lang="en-US" sz="28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209862" y="1439056"/>
            <a:ext cx="8934138" cy="1633928"/>
            <a:chOff x="209862" y="1439056"/>
            <a:chExt cx="8934138" cy="1633928"/>
          </a:xfrm>
        </p:grpSpPr>
        <p:sp>
          <p:nvSpPr>
            <p:cNvPr id="9" name="Rectangle 8"/>
            <p:cNvSpPr/>
            <p:nvPr/>
          </p:nvSpPr>
          <p:spPr>
            <a:xfrm>
              <a:off x="209862" y="1439056"/>
              <a:ext cx="7465102" cy="1633928"/>
            </a:xfrm>
            <a:prstGeom prst="rect">
              <a:avLst/>
            </a:prstGeom>
            <a:noFill/>
            <a:ln>
              <a:solidFill>
                <a:srgbClr val="333399"/>
              </a:solidFill>
            </a:ln>
            <a:effectLst>
              <a:glow rad="1397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824865" y="1753850"/>
              <a:ext cx="13191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Requires Additional Probing</a:t>
              </a:r>
              <a:endParaRPr lang="en-US" sz="20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09862" y="3135442"/>
            <a:ext cx="8934138" cy="2021173"/>
            <a:chOff x="209862" y="1439055"/>
            <a:chExt cx="8934138" cy="2021173"/>
          </a:xfrm>
        </p:grpSpPr>
        <p:sp>
          <p:nvSpPr>
            <p:cNvPr id="13" name="Rectangle 12"/>
            <p:cNvSpPr/>
            <p:nvPr/>
          </p:nvSpPr>
          <p:spPr>
            <a:xfrm>
              <a:off x="209862" y="1439055"/>
              <a:ext cx="7465102" cy="2021173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  <a:effectLst>
              <a:glow rad="1397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824865" y="1753850"/>
              <a:ext cx="131913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Requires Router Specific Options</a:t>
              </a:r>
              <a:endParaRPr lang="en-US" sz="20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09862" y="5029200"/>
            <a:ext cx="8934138" cy="707886"/>
            <a:chOff x="209862" y="1244184"/>
            <a:chExt cx="8934138" cy="707886"/>
          </a:xfrm>
        </p:grpSpPr>
        <p:sp>
          <p:nvSpPr>
            <p:cNvPr id="16" name="Rectangle 15"/>
            <p:cNvSpPr/>
            <p:nvPr/>
          </p:nvSpPr>
          <p:spPr>
            <a:xfrm>
              <a:off x="209862" y="1416571"/>
              <a:ext cx="7465102" cy="434715"/>
            </a:xfrm>
            <a:prstGeom prst="rect">
              <a:avLst/>
            </a:prstGeom>
            <a:noFill/>
            <a:ln>
              <a:solidFill>
                <a:srgbClr val="333399"/>
              </a:solidFill>
            </a:ln>
            <a:effectLst>
              <a:glow rad="1397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824865" y="1244184"/>
              <a:ext cx="13191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/>
                <a:t>Traceroute</a:t>
              </a:r>
              <a:r>
                <a:rPr lang="en-US" sz="2000" dirty="0" smtClean="0"/>
                <a:t> Only</a:t>
              </a:r>
              <a:endParaRPr lang="en-US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2231"/>
            <a:ext cx="8229600" cy="4529592"/>
          </a:xfrm>
        </p:spPr>
        <p:txBody>
          <a:bodyPr/>
          <a:lstStyle/>
          <a:p>
            <a:r>
              <a:rPr lang="en-US" sz="3200" dirty="0" smtClean="0"/>
              <a:t>In this paper, we introduce </a:t>
            </a:r>
            <a:r>
              <a:rPr lang="en-US" sz="3200" i="1" u="sng" dirty="0" smtClean="0"/>
              <a:t>AliasCluster</a:t>
            </a:r>
            <a:endParaRPr lang="en-US" sz="3200" u="sng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6026047" y="3043003"/>
            <a:ext cx="2248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</a:t>
            </a:r>
            <a:r>
              <a:rPr lang="en-US" sz="2400" dirty="0" smtClean="0"/>
              <a:t> and </a:t>
            </a:r>
            <a:r>
              <a:rPr lang="en-US" sz="2400" b="1" dirty="0" smtClean="0"/>
              <a:t>E</a:t>
            </a:r>
            <a:r>
              <a:rPr lang="en-US" sz="2400" dirty="0" smtClean="0"/>
              <a:t> aliased?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028545" y="3510197"/>
            <a:ext cx="2248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</a:t>
            </a:r>
            <a:r>
              <a:rPr lang="en-US" sz="2400" dirty="0" smtClean="0"/>
              <a:t> and </a:t>
            </a:r>
            <a:r>
              <a:rPr lang="en-US" sz="2400" b="1" dirty="0" smtClean="0"/>
              <a:t>H</a:t>
            </a:r>
            <a:r>
              <a:rPr lang="en-US" sz="2400" dirty="0" smtClean="0"/>
              <a:t> aliased?</a:t>
            </a:r>
            <a:endParaRPr lang="en-US" sz="2400" dirty="0"/>
          </a:p>
        </p:txBody>
      </p:sp>
      <p:grpSp>
        <p:nvGrpSpPr>
          <p:cNvPr id="48" name="Group 47"/>
          <p:cNvGrpSpPr/>
          <p:nvPr/>
        </p:nvGrpSpPr>
        <p:grpSpPr>
          <a:xfrm>
            <a:off x="332282" y="4107304"/>
            <a:ext cx="7762406" cy="2126794"/>
            <a:chOff x="332282" y="4107304"/>
            <a:chExt cx="7762406" cy="2126794"/>
          </a:xfrm>
        </p:grpSpPr>
        <p:sp>
          <p:nvSpPr>
            <p:cNvPr id="5" name="Oval 4"/>
            <p:cNvSpPr/>
            <p:nvPr/>
          </p:nvSpPr>
          <p:spPr>
            <a:xfrm>
              <a:off x="332282" y="4934262"/>
              <a:ext cx="689547" cy="689547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000099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96584" y="4664438"/>
              <a:ext cx="2350957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Given pairwise likelihoods, can we infer router clusters?</a:t>
              </a:r>
              <a:endParaRPr lang="en-US" sz="2400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959370" y="4107304"/>
              <a:ext cx="713531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254833" y="1334125"/>
            <a:ext cx="8379502" cy="1874885"/>
            <a:chOff x="254833" y="1334125"/>
            <a:chExt cx="8379502" cy="1874885"/>
          </a:xfrm>
        </p:grpSpPr>
        <p:sp>
          <p:nvSpPr>
            <p:cNvPr id="4" name="Oval 3"/>
            <p:cNvSpPr/>
            <p:nvPr/>
          </p:nvSpPr>
          <p:spPr>
            <a:xfrm>
              <a:off x="254833" y="2263515"/>
              <a:ext cx="689547" cy="689547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000099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59173" y="2008681"/>
              <a:ext cx="383748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Given interface IP pairs, how likely is it that they belong to the same physical router?</a:t>
              </a:r>
              <a:endParaRPr lang="en-US" sz="2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580682" y="1334125"/>
              <a:ext cx="205365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A → D → F</a:t>
              </a:r>
            </a:p>
            <a:p>
              <a:r>
                <a:rPr lang="en-US" sz="3200" dirty="0" smtClean="0"/>
                <a:t>B → E → G</a:t>
              </a:r>
            </a:p>
            <a:p>
              <a:r>
                <a:rPr lang="en-US" sz="3200" dirty="0" smtClean="0"/>
                <a:t>C → E → H</a:t>
              </a:r>
              <a:endParaRPr lang="en-US" sz="32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96655" y="1633928"/>
              <a:ext cx="143905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 smtClean="0"/>
                <a:t>Given </a:t>
              </a:r>
              <a:r>
                <a:rPr lang="en-US" sz="2000" dirty="0" err="1" smtClean="0"/>
                <a:t>Traceroute</a:t>
              </a:r>
              <a:r>
                <a:rPr lang="en-US" sz="2000" dirty="0" smtClean="0"/>
                <a:t> Paths:</a:t>
              </a:r>
              <a:endParaRPr lang="en-US" sz="20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011056" y="1364105"/>
            <a:ext cx="2293495" cy="2188564"/>
            <a:chOff x="6011056" y="1364105"/>
            <a:chExt cx="2293495" cy="2188564"/>
          </a:xfrm>
        </p:grpSpPr>
        <p:grpSp>
          <p:nvGrpSpPr>
            <p:cNvPr id="39" name="Group 38"/>
            <p:cNvGrpSpPr/>
            <p:nvPr/>
          </p:nvGrpSpPr>
          <p:grpSpPr>
            <a:xfrm>
              <a:off x="6520721" y="1364105"/>
              <a:ext cx="1261673" cy="1486525"/>
              <a:chOff x="6520721" y="1364105"/>
              <a:chExt cx="1261673" cy="1486525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6520721" y="1364105"/>
                <a:ext cx="524656" cy="524656"/>
              </a:xfrm>
              <a:prstGeom prst="ellipse">
                <a:avLst/>
              </a:prstGeom>
              <a:noFill/>
              <a:ln w="76200">
                <a:solidFill>
                  <a:srgbClr val="D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7257738" y="1861279"/>
                <a:ext cx="524656" cy="524656"/>
              </a:xfrm>
              <a:prstGeom prst="ellipse">
                <a:avLst/>
              </a:prstGeom>
              <a:noFill/>
              <a:ln w="76200">
                <a:solidFill>
                  <a:srgbClr val="D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7257737" y="2325974"/>
                <a:ext cx="524656" cy="524656"/>
              </a:xfrm>
              <a:prstGeom prst="ellipse">
                <a:avLst/>
              </a:prstGeom>
              <a:noFill/>
              <a:ln w="76200">
                <a:solidFill>
                  <a:srgbClr val="D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3" name="Rectangle 42"/>
            <p:cNvSpPr/>
            <p:nvPr/>
          </p:nvSpPr>
          <p:spPr>
            <a:xfrm>
              <a:off x="6011056" y="2983043"/>
              <a:ext cx="2293495" cy="569626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  <a:effectLst>
              <a:glow rad="1397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013554" y="1863777"/>
            <a:ext cx="2553325" cy="2156085"/>
            <a:chOff x="6013554" y="1863777"/>
            <a:chExt cx="2553325" cy="2156085"/>
          </a:xfrm>
        </p:grpSpPr>
        <p:grpSp>
          <p:nvGrpSpPr>
            <p:cNvPr id="42" name="Group 41"/>
            <p:cNvGrpSpPr/>
            <p:nvPr/>
          </p:nvGrpSpPr>
          <p:grpSpPr>
            <a:xfrm>
              <a:off x="6525718" y="1863777"/>
              <a:ext cx="2041161" cy="1006839"/>
              <a:chOff x="6525718" y="1863777"/>
              <a:chExt cx="2041161" cy="1006839"/>
            </a:xfrm>
          </p:grpSpPr>
          <p:sp>
            <p:nvSpPr>
              <p:cNvPr id="40" name="Oval 39"/>
              <p:cNvSpPr/>
              <p:nvPr/>
            </p:nvSpPr>
            <p:spPr>
              <a:xfrm>
                <a:off x="6525718" y="1863777"/>
                <a:ext cx="524656" cy="524656"/>
              </a:xfrm>
              <a:prstGeom prst="ellipse">
                <a:avLst/>
              </a:prstGeom>
              <a:noFill/>
              <a:ln w="76200">
                <a:solidFill>
                  <a:srgbClr val="D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8042223" y="2345960"/>
                <a:ext cx="524656" cy="524656"/>
              </a:xfrm>
              <a:prstGeom prst="ellipse">
                <a:avLst/>
              </a:prstGeom>
              <a:noFill/>
              <a:ln w="76200">
                <a:solidFill>
                  <a:srgbClr val="D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Rectangle 43"/>
            <p:cNvSpPr/>
            <p:nvPr/>
          </p:nvSpPr>
          <p:spPr>
            <a:xfrm>
              <a:off x="6013554" y="3450236"/>
              <a:ext cx="2293495" cy="569626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  <a:effectLst>
              <a:glow rad="1397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816185" y="4197246"/>
            <a:ext cx="3327815" cy="2660754"/>
            <a:chOff x="5816185" y="4197246"/>
            <a:chExt cx="3327815" cy="2660754"/>
          </a:xfrm>
        </p:grpSpPr>
        <p:grpSp>
          <p:nvGrpSpPr>
            <p:cNvPr id="34" name="Group 33"/>
            <p:cNvGrpSpPr/>
            <p:nvPr/>
          </p:nvGrpSpPr>
          <p:grpSpPr>
            <a:xfrm>
              <a:off x="6160957" y="4272196"/>
              <a:ext cx="2728211" cy="2271010"/>
              <a:chOff x="6415789" y="4586990"/>
              <a:chExt cx="2728211" cy="2271010"/>
            </a:xfrm>
          </p:grpSpPr>
          <p:sp>
            <p:nvSpPr>
              <p:cNvPr id="19" name="Right Arrow 18"/>
              <p:cNvSpPr/>
              <p:nvPr/>
            </p:nvSpPr>
            <p:spPr>
              <a:xfrm>
                <a:off x="6415789" y="5441430"/>
                <a:ext cx="509668" cy="644577"/>
              </a:xfrm>
              <a:prstGeom prst="rightArrow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6985417" y="4586990"/>
                <a:ext cx="1124263" cy="1124263"/>
              </a:xfrm>
              <a:prstGeom prst="ellipse">
                <a:avLst/>
              </a:prstGeom>
              <a:solidFill>
                <a:schemeClr val="bg1"/>
              </a:solidFill>
              <a:ln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270230" y="4676931"/>
                <a:ext cx="4047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A</a:t>
                </a:r>
                <a:endParaRPr lang="en-US" sz="2400" b="1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7587522" y="4934262"/>
                <a:ext cx="4047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B</a:t>
                </a:r>
                <a:endParaRPr lang="en-US" sz="2400" b="1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7212768" y="5054183"/>
                <a:ext cx="4047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C</a:t>
                </a:r>
                <a:endParaRPr lang="en-US" sz="2400" b="1" dirty="0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8222105" y="4961745"/>
                <a:ext cx="921895" cy="921895"/>
              </a:xfrm>
              <a:prstGeom prst="ellipse">
                <a:avLst/>
              </a:prstGeom>
              <a:solidFill>
                <a:schemeClr val="bg1"/>
              </a:solidFill>
              <a:ln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8379500" y="5059181"/>
                <a:ext cx="4047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D</a:t>
                </a:r>
                <a:endParaRPr lang="en-US" sz="2400" b="1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8696791" y="5226570"/>
                <a:ext cx="4047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E</a:t>
                </a:r>
                <a:endParaRPr lang="en-US" sz="2400" b="1" dirty="0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7407640" y="5733737"/>
                <a:ext cx="1124263" cy="1124263"/>
              </a:xfrm>
              <a:prstGeom prst="ellipse">
                <a:avLst/>
              </a:prstGeom>
              <a:solidFill>
                <a:schemeClr val="bg1"/>
              </a:solidFill>
              <a:ln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7692453" y="5823678"/>
                <a:ext cx="4047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F</a:t>
                </a:r>
                <a:endParaRPr lang="en-US" sz="2400" b="1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8009745" y="6081009"/>
                <a:ext cx="4047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G</a:t>
                </a:r>
                <a:endParaRPr lang="en-US" sz="2400" b="1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7634991" y="6200930"/>
                <a:ext cx="4047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H</a:t>
                </a:r>
                <a:endParaRPr lang="en-US" sz="2400" b="1" dirty="0"/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5816185" y="4197246"/>
              <a:ext cx="914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/>
                <a:t>Router 1</a:t>
              </a:r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827365" y="4259705"/>
              <a:ext cx="13166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Router 2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050374" y="6488668"/>
              <a:ext cx="13166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Router 3</a:t>
              </a:r>
              <a:endParaRPr lang="en-US" dirty="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500204" y="4229724"/>
            <a:ext cx="2214794" cy="2418414"/>
            <a:chOff x="3500204" y="4229724"/>
            <a:chExt cx="2214794" cy="2418414"/>
          </a:xfrm>
        </p:grpSpPr>
        <p:grpSp>
          <p:nvGrpSpPr>
            <p:cNvPr id="61" name="Group 60"/>
            <p:cNvGrpSpPr/>
            <p:nvPr/>
          </p:nvGrpSpPr>
          <p:grpSpPr>
            <a:xfrm>
              <a:off x="3500204" y="4229724"/>
              <a:ext cx="1896254" cy="2418414"/>
              <a:chOff x="3605135" y="4439586"/>
              <a:chExt cx="1896254" cy="2418414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3630118" y="4439586"/>
                <a:ext cx="18712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/>
                  <a:t>A</a:t>
                </a:r>
                <a:r>
                  <a:rPr lang="en-US" dirty="0" smtClean="0"/>
                  <a:t> and </a:t>
                </a:r>
                <a:r>
                  <a:rPr lang="en-US" b="1" dirty="0" smtClean="0"/>
                  <a:t>C</a:t>
                </a:r>
                <a:r>
                  <a:rPr lang="en-US" dirty="0" smtClean="0"/>
                  <a:t> aliased?</a:t>
                </a:r>
                <a:endParaRPr lang="en-US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3617627" y="4726898"/>
                <a:ext cx="18712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/>
                  <a:t>A</a:t>
                </a:r>
                <a:r>
                  <a:rPr lang="en-US" dirty="0" smtClean="0"/>
                  <a:t> and </a:t>
                </a:r>
                <a:r>
                  <a:rPr lang="en-US" b="1" dirty="0" smtClean="0"/>
                  <a:t>E</a:t>
                </a:r>
                <a:r>
                  <a:rPr lang="en-US" dirty="0" smtClean="0"/>
                  <a:t> aliased?</a:t>
                </a:r>
                <a:endParaRPr lang="en-US" dirty="0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3617627" y="5026700"/>
                <a:ext cx="18712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/>
                  <a:t>B</a:t>
                </a:r>
                <a:r>
                  <a:rPr lang="en-US" dirty="0" smtClean="0"/>
                  <a:t> and </a:t>
                </a:r>
                <a:r>
                  <a:rPr lang="en-US" b="1" dirty="0" smtClean="0"/>
                  <a:t>C</a:t>
                </a:r>
                <a:r>
                  <a:rPr lang="en-US" dirty="0" smtClean="0"/>
                  <a:t> aliased?</a:t>
                </a:r>
                <a:endParaRPr lang="en-US" dirty="0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3617626" y="5326505"/>
                <a:ext cx="18712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/>
                  <a:t>C</a:t>
                </a:r>
                <a:r>
                  <a:rPr lang="en-US" dirty="0" smtClean="0"/>
                  <a:t> and </a:t>
                </a:r>
                <a:r>
                  <a:rPr lang="en-US" b="1" dirty="0" smtClean="0"/>
                  <a:t>D</a:t>
                </a:r>
                <a:r>
                  <a:rPr lang="en-US" dirty="0" smtClean="0"/>
                  <a:t> aliased?</a:t>
                </a:r>
                <a:endParaRPr lang="en-US" dirty="0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3617627" y="5601749"/>
                <a:ext cx="18712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/>
                  <a:t>D</a:t>
                </a:r>
                <a:r>
                  <a:rPr lang="en-US" dirty="0" smtClean="0"/>
                  <a:t> and </a:t>
                </a:r>
                <a:r>
                  <a:rPr lang="en-US" b="1" dirty="0" smtClean="0"/>
                  <a:t>E</a:t>
                </a:r>
                <a:r>
                  <a:rPr lang="en-US" dirty="0" smtClean="0"/>
                  <a:t> aliased?</a:t>
                </a:r>
                <a:endParaRPr lang="en-US" dirty="0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3605136" y="5889061"/>
                <a:ext cx="18712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/>
                  <a:t>D</a:t>
                </a:r>
                <a:r>
                  <a:rPr lang="en-US" dirty="0" smtClean="0"/>
                  <a:t> and </a:t>
                </a:r>
                <a:r>
                  <a:rPr lang="en-US" b="1" dirty="0" smtClean="0"/>
                  <a:t>H</a:t>
                </a:r>
                <a:r>
                  <a:rPr lang="en-US" dirty="0" smtClean="0"/>
                  <a:t> aliased?</a:t>
                </a:r>
                <a:endParaRPr lang="en-US" dirty="0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3605136" y="6188863"/>
                <a:ext cx="18712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/>
                  <a:t>F</a:t>
                </a:r>
                <a:r>
                  <a:rPr lang="en-US" dirty="0" smtClean="0"/>
                  <a:t> and </a:t>
                </a:r>
                <a:r>
                  <a:rPr lang="en-US" b="1" dirty="0" smtClean="0"/>
                  <a:t>G</a:t>
                </a:r>
                <a:r>
                  <a:rPr lang="en-US" dirty="0" smtClean="0"/>
                  <a:t> aliased?</a:t>
                </a:r>
                <a:endParaRPr lang="en-US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3605135" y="6488668"/>
                <a:ext cx="18712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/>
                  <a:t>G</a:t>
                </a:r>
                <a:r>
                  <a:rPr lang="en-US" dirty="0" smtClean="0"/>
                  <a:t> and </a:t>
                </a:r>
                <a:r>
                  <a:rPr lang="en-US" b="1" dirty="0" smtClean="0"/>
                  <a:t>H</a:t>
                </a:r>
                <a:r>
                  <a:rPr lang="en-US" dirty="0" smtClean="0"/>
                  <a:t> aliased?</a:t>
                </a:r>
                <a:endParaRPr lang="en-US" dirty="0"/>
              </a:p>
            </p:txBody>
          </p:sp>
        </p:grpSp>
        <p:sp>
          <p:nvSpPr>
            <p:cNvPr id="62" name="Cross 61"/>
            <p:cNvSpPr/>
            <p:nvPr/>
          </p:nvSpPr>
          <p:spPr>
            <a:xfrm rot="18955940">
              <a:off x="5394958" y="4556761"/>
              <a:ext cx="320040" cy="297180"/>
            </a:xfrm>
            <a:prstGeom prst="plus">
              <a:avLst>
                <a:gd name="adj" fmla="val 32692"/>
              </a:avLst>
            </a:prstGeom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Cross 62"/>
            <p:cNvSpPr/>
            <p:nvPr/>
          </p:nvSpPr>
          <p:spPr>
            <a:xfrm rot="18955940">
              <a:off x="5387340" y="5135882"/>
              <a:ext cx="320040" cy="297180"/>
            </a:xfrm>
            <a:prstGeom prst="plus">
              <a:avLst>
                <a:gd name="adj" fmla="val 32692"/>
              </a:avLst>
            </a:prstGeom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Cross 63"/>
            <p:cNvSpPr/>
            <p:nvPr/>
          </p:nvSpPr>
          <p:spPr>
            <a:xfrm rot="18955940">
              <a:off x="5387339" y="5715001"/>
              <a:ext cx="320040" cy="297180"/>
            </a:xfrm>
            <a:prstGeom prst="plus">
              <a:avLst>
                <a:gd name="adj" fmla="val 32692"/>
              </a:avLst>
            </a:prstGeom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Donut 69"/>
            <p:cNvSpPr/>
            <p:nvPr/>
          </p:nvSpPr>
          <p:spPr>
            <a:xfrm>
              <a:off x="5425440" y="4884420"/>
              <a:ext cx="228600" cy="228600"/>
            </a:xfrm>
            <a:prstGeom prst="donu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1" name="Donut 70"/>
            <p:cNvSpPr/>
            <p:nvPr/>
          </p:nvSpPr>
          <p:spPr>
            <a:xfrm>
              <a:off x="5433060" y="4274820"/>
              <a:ext cx="228600" cy="228600"/>
            </a:xfrm>
            <a:prstGeom prst="donu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2" name="Donut 71"/>
            <p:cNvSpPr/>
            <p:nvPr/>
          </p:nvSpPr>
          <p:spPr>
            <a:xfrm>
              <a:off x="5425440" y="5463540"/>
              <a:ext cx="228600" cy="228600"/>
            </a:xfrm>
            <a:prstGeom prst="donu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3" name="Donut 72"/>
            <p:cNvSpPr/>
            <p:nvPr/>
          </p:nvSpPr>
          <p:spPr>
            <a:xfrm>
              <a:off x="5433060" y="6027420"/>
              <a:ext cx="228600" cy="228600"/>
            </a:xfrm>
            <a:prstGeom prst="donu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4" name="Donut 73"/>
            <p:cNvSpPr/>
            <p:nvPr/>
          </p:nvSpPr>
          <p:spPr>
            <a:xfrm>
              <a:off x="5433060" y="6301740"/>
              <a:ext cx="228600" cy="228600"/>
            </a:xfrm>
            <a:prstGeom prst="donu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269" y="2158584"/>
            <a:ext cx="8229600" cy="4699416"/>
          </a:xfrm>
        </p:spPr>
        <p:txBody>
          <a:bodyPr/>
          <a:lstStyle/>
          <a:p>
            <a:r>
              <a:rPr lang="en-US" dirty="0" smtClean="0"/>
              <a:t>Consider two observed IP interfaces, </a:t>
            </a:r>
            <a:r>
              <a:rPr lang="en-US" b="1" dirty="0" smtClean="0"/>
              <a:t>i</a:t>
            </a:r>
            <a:r>
              <a:rPr lang="en-US" dirty="0" smtClean="0"/>
              <a:t> and </a:t>
            </a:r>
            <a:r>
              <a:rPr lang="en-US" b="1" dirty="0" smtClean="0"/>
              <a:t>j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68839" y="674556"/>
            <a:ext cx="67605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Given interface IP pairs, how likely is it that they belong to the same physical router?</a:t>
            </a:r>
            <a:endParaRPr lang="en-US" sz="2800" dirty="0"/>
          </a:p>
        </p:txBody>
      </p:sp>
      <p:sp>
        <p:nvSpPr>
          <p:cNvPr id="10" name="Oval 9"/>
          <p:cNvSpPr/>
          <p:nvPr/>
        </p:nvSpPr>
        <p:spPr>
          <a:xfrm>
            <a:off x="764498" y="794479"/>
            <a:ext cx="689547" cy="689547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00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869429" y="1858779"/>
            <a:ext cx="71353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ight Arrow 13"/>
          <p:cNvSpPr/>
          <p:nvPr/>
        </p:nvSpPr>
        <p:spPr>
          <a:xfrm>
            <a:off x="2593300" y="2758190"/>
            <a:ext cx="704538" cy="644577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019331" y="2788171"/>
            <a:ext cx="12591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Goal:</a:t>
            </a:r>
            <a:endParaRPr lang="en-US" sz="3200" i="1" dirty="0"/>
          </a:p>
        </p:txBody>
      </p:sp>
      <p:grpSp>
        <p:nvGrpSpPr>
          <p:cNvPr id="25" name="Group 24"/>
          <p:cNvGrpSpPr/>
          <p:nvPr/>
        </p:nvGrpSpPr>
        <p:grpSpPr>
          <a:xfrm>
            <a:off x="2308486" y="3327817"/>
            <a:ext cx="4212236" cy="1115809"/>
            <a:chOff x="3927424" y="5591332"/>
            <a:chExt cx="4212236" cy="1115809"/>
          </a:xfrm>
        </p:grpSpPr>
        <p:sp>
          <p:nvSpPr>
            <p:cNvPr id="21" name="TextBox 20"/>
            <p:cNvSpPr txBox="1"/>
            <p:nvPr/>
          </p:nvSpPr>
          <p:spPr>
            <a:xfrm>
              <a:off x="3927424" y="5876144"/>
              <a:ext cx="4212236" cy="830997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Set of relevant features of </a:t>
              </a:r>
              <a:r>
                <a:rPr lang="en-US" sz="2400" b="1" dirty="0" smtClean="0"/>
                <a:t>i</a:t>
              </a:r>
              <a:r>
                <a:rPr lang="en-US" sz="2400" dirty="0" smtClean="0"/>
                <a:t> and </a:t>
              </a:r>
              <a:r>
                <a:rPr lang="en-US" sz="2400" b="1" dirty="0" smtClean="0"/>
                <a:t>j</a:t>
              </a:r>
              <a:r>
                <a:rPr lang="en-US" sz="2400" dirty="0" smtClean="0"/>
                <a:t> from </a:t>
              </a:r>
              <a:r>
                <a:rPr lang="en-US" sz="2400" dirty="0" err="1" smtClean="0"/>
                <a:t>Traceroute</a:t>
              </a:r>
              <a:r>
                <a:rPr lang="en-US" sz="2400" dirty="0" smtClean="0"/>
                <a:t>.</a:t>
              </a:r>
              <a:endParaRPr lang="en-US" sz="2400" dirty="0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V="1">
              <a:off x="7899816" y="5591332"/>
              <a:ext cx="179882" cy="29980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7"/>
          <p:cNvSpPr/>
          <p:nvPr/>
        </p:nvSpPr>
        <p:spPr>
          <a:xfrm>
            <a:off x="52466" y="4726687"/>
            <a:ext cx="909153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For example, IP Subnet</a:t>
            </a:r>
          </a:p>
          <a:p>
            <a:pPr lvl="1"/>
            <a:r>
              <a:rPr lang="en-US" sz="2400" dirty="0" smtClean="0"/>
              <a:t>Likely that 173.194.40.84 and 173.194.40.86 (e.g., </a:t>
            </a:r>
            <a:r>
              <a:rPr lang="en-US" sz="2400" b="1" dirty="0" smtClean="0"/>
              <a:t>/30</a:t>
            </a:r>
            <a:r>
              <a:rPr lang="en-US" sz="2400" dirty="0" smtClean="0"/>
              <a:t>) are aliases</a:t>
            </a:r>
          </a:p>
          <a:p>
            <a:pPr lvl="1"/>
            <a:r>
              <a:rPr lang="en-US" sz="2400" dirty="0" smtClean="0"/>
              <a:t>Less likely that 173.194.40.84 and 173.92.9.185 (e.g., </a:t>
            </a:r>
            <a:r>
              <a:rPr lang="en-US" sz="2400" b="1" dirty="0" smtClean="0"/>
              <a:t>/8</a:t>
            </a:r>
            <a:r>
              <a:rPr lang="en-US" sz="2400" dirty="0" smtClean="0"/>
              <a:t>) are aliases</a:t>
            </a:r>
            <a:endParaRPr lang="en-US" sz="2000" dirty="0" smtClean="0"/>
          </a:p>
        </p:txBody>
      </p:sp>
      <p:pic>
        <p:nvPicPr>
          <p:cNvPr id="29" name="Picture 28" descr="tmp.png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48578" y="2914682"/>
            <a:ext cx="3048000" cy="38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37279" y="734518"/>
            <a:ext cx="6198432" cy="6123482"/>
          </a:xfrm>
        </p:spPr>
        <p:txBody>
          <a:bodyPr>
            <a:normAutofit fontScale="77500" lnSpcReduction="20000"/>
          </a:bodyPr>
          <a:lstStyle/>
          <a:p>
            <a:r>
              <a:rPr lang="en-US" sz="3300" u="sng" dirty="0" smtClean="0"/>
              <a:t>Key observation </a:t>
            </a:r>
            <a:r>
              <a:rPr lang="en-US" sz="3300" dirty="0" smtClean="0"/>
              <a:t>- Down-path observations contain relevant alias information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sz="3300" dirty="0" smtClean="0"/>
              <a:t>Percentage Out-degree Match</a:t>
            </a:r>
          </a:p>
          <a:p>
            <a:pPr lvl="2"/>
            <a:r>
              <a:rPr lang="en-US" sz="2800" dirty="0" smtClean="0"/>
              <a:t>Out of all the down-path interfaces observed for interface A, what percent are observed for both A and B? </a:t>
            </a:r>
          </a:p>
          <a:p>
            <a:pPr lvl="1"/>
            <a:r>
              <a:rPr lang="en-US" sz="3300" dirty="0" smtClean="0"/>
              <a:t>Percent Hop Count Match</a:t>
            </a:r>
          </a:p>
          <a:p>
            <a:pPr lvl="2"/>
            <a:r>
              <a:rPr lang="en-US" sz="2800" dirty="0" smtClean="0"/>
              <a:t>For those commonly observed interfaces, what percent observe the same hop count?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237345" y="2561934"/>
            <a:ext cx="3761137" cy="849349"/>
            <a:chOff x="1199213" y="3475220"/>
            <a:chExt cx="4272197" cy="970385"/>
          </a:xfrm>
        </p:grpSpPr>
        <p:sp>
          <p:nvSpPr>
            <p:cNvPr id="28" name="Oval 27"/>
            <p:cNvSpPr/>
            <p:nvPr/>
          </p:nvSpPr>
          <p:spPr>
            <a:xfrm>
              <a:off x="3537679" y="3972394"/>
              <a:ext cx="224852" cy="2248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3824989" y="3974894"/>
              <a:ext cx="224852" cy="2248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112300" y="3977393"/>
              <a:ext cx="224852" cy="2248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274165" y="3475220"/>
              <a:ext cx="4197245" cy="459697"/>
            </a:xfrm>
            <a:custGeom>
              <a:avLst/>
              <a:gdLst>
                <a:gd name="connsiteX0" fmla="*/ 0 w 5336499"/>
                <a:gd name="connsiteY0" fmla="*/ 154898 h 507167"/>
                <a:gd name="connsiteX1" fmla="*/ 884420 w 5336499"/>
                <a:gd name="connsiteY1" fmla="*/ 484682 h 507167"/>
                <a:gd name="connsiteX2" fmla="*/ 2008682 w 5336499"/>
                <a:gd name="connsiteY2" fmla="*/ 19987 h 507167"/>
                <a:gd name="connsiteX3" fmla="*/ 3432748 w 5336499"/>
                <a:gd name="connsiteY3" fmla="*/ 364760 h 507167"/>
                <a:gd name="connsiteX4" fmla="*/ 5336499 w 5336499"/>
                <a:gd name="connsiteY4" fmla="*/ 184878 h 507167"/>
                <a:gd name="connsiteX0" fmla="*/ 0 w 5336499"/>
                <a:gd name="connsiteY0" fmla="*/ 154898 h 507167"/>
                <a:gd name="connsiteX1" fmla="*/ 884420 w 5336499"/>
                <a:gd name="connsiteY1" fmla="*/ 484682 h 507167"/>
                <a:gd name="connsiteX2" fmla="*/ 2008682 w 5336499"/>
                <a:gd name="connsiteY2" fmla="*/ 19987 h 507167"/>
                <a:gd name="connsiteX3" fmla="*/ 3432748 w 5336499"/>
                <a:gd name="connsiteY3" fmla="*/ 364760 h 507167"/>
                <a:gd name="connsiteX4" fmla="*/ 5336499 w 5336499"/>
                <a:gd name="connsiteY4" fmla="*/ 244838 h 507167"/>
                <a:gd name="connsiteX0" fmla="*/ 0 w 5336499"/>
                <a:gd name="connsiteY0" fmla="*/ 154898 h 507167"/>
                <a:gd name="connsiteX1" fmla="*/ 884420 w 5336499"/>
                <a:gd name="connsiteY1" fmla="*/ 484682 h 507167"/>
                <a:gd name="connsiteX2" fmla="*/ 2008682 w 5336499"/>
                <a:gd name="connsiteY2" fmla="*/ 19987 h 507167"/>
                <a:gd name="connsiteX3" fmla="*/ 3432748 w 5336499"/>
                <a:gd name="connsiteY3" fmla="*/ 364760 h 507167"/>
                <a:gd name="connsiteX4" fmla="*/ 5336499 w 5336499"/>
                <a:gd name="connsiteY4" fmla="*/ 244838 h 507167"/>
                <a:gd name="connsiteX0" fmla="*/ 0 w 5381470"/>
                <a:gd name="connsiteY0" fmla="*/ 154898 h 507167"/>
                <a:gd name="connsiteX1" fmla="*/ 884420 w 5381470"/>
                <a:gd name="connsiteY1" fmla="*/ 484682 h 507167"/>
                <a:gd name="connsiteX2" fmla="*/ 2008682 w 5381470"/>
                <a:gd name="connsiteY2" fmla="*/ 19987 h 507167"/>
                <a:gd name="connsiteX3" fmla="*/ 3432748 w 5381470"/>
                <a:gd name="connsiteY3" fmla="*/ 364760 h 507167"/>
                <a:gd name="connsiteX4" fmla="*/ 5381470 w 5381470"/>
                <a:gd name="connsiteY4" fmla="*/ 334779 h 507167"/>
                <a:gd name="connsiteX0" fmla="*/ 1133022 w 6514492"/>
                <a:gd name="connsiteY0" fmla="*/ 369757 h 729521"/>
                <a:gd name="connsiteX1" fmla="*/ 147404 w 6514492"/>
                <a:gd name="connsiteY1" fmla="*/ 54964 h 729521"/>
                <a:gd name="connsiteX2" fmla="*/ 2017442 w 6514492"/>
                <a:gd name="connsiteY2" fmla="*/ 699541 h 729521"/>
                <a:gd name="connsiteX3" fmla="*/ 3141704 w 6514492"/>
                <a:gd name="connsiteY3" fmla="*/ 234846 h 729521"/>
                <a:gd name="connsiteX4" fmla="*/ 4565770 w 6514492"/>
                <a:gd name="connsiteY4" fmla="*/ 579619 h 729521"/>
                <a:gd name="connsiteX5" fmla="*/ 6514492 w 6514492"/>
                <a:gd name="connsiteY5" fmla="*/ 549638 h 729521"/>
                <a:gd name="connsiteX0" fmla="*/ 1090312 w 6471782"/>
                <a:gd name="connsiteY0" fmla="*/ 437213 h 796977"/>
                <a:gd name="connsiteX1" fmla="*/ 1346573 w 6471782"/>
                <a:gd name="connsiteY1" fmla="*/ 32479 h 796977"/>
                <a:gd name="connsiteX2" fmla="*/ 104694 w 6471782"/>
                <a:gd name="connsiteY2" fmla="*/ 122420 h 796977"/>
                <a:gd name="connsiteX3" fmla="*/ 1974732 w 6471782"/>
                <a:gd name="connsiteY3" fmla="*/ 766997 h 796977"/>
                <a:gd name="connsiteX4" fmla="*/ 3098994 w 6471782"/>
                <a:gd name="connsiteY4" fmla="*/ 302302 h 796977"/>
                <a:gd name="connsiteX5" fmla="*/ 4523060 w 6471782"/>
                <a:gd name="connsiteY5" fmla="*/ 647075 h 796977"/>
                <a:gd name="connsiteX6" fmla="*/ 6471782 w 6471782"/>
                <a:gd name="connsiteY6" fmla="*/ 617094 h 796977"/>
                <a:gd name="connsiteX0" fmla="*/ 985618 w 6367088"/>
                <a:gd name="connsiteY0" fmla="*/ 314793 h 674557"/>
                <a:gd name="connsiteX1" fmla="*/ 0 w 6367088"/>
                <a:gd name="connsiteY1" fmla="*/ 0 h 674557"/>
                <a:gd name="connsiteX2" fmla="*/ 1870038 w 6367088"/>
                <a:gd name="connsiteY2" fmla="*/ 644577 h 674557"/>
                <a:gd name="connsiteX3" fmla="*/ 2994300 w 6367088"/>
                <a:gd name="connsiteY3" fmla="*/ 179882 h 674557"/>
                <a:gd name="connsiteX4" fmla="*/ 4418366 w 6367088"/>
                <a:gd name="connsiteY4" fmla="*/ 524655 h 674557"/>
                <a:gd name="connsiteX5" fmla="*/ 6367088 w 6367088"/>
                <a:gd name="connsiteY5" fmla="*/ 494674 h 674557"/>
                <a:gd name="connsiteX0" fmla="*/ 0 w 6367088"/>
                <a:gd name="connsiteY0" fmla="*/ 0 h 674557"/>
                <a:gd name="connsiteX1" fmla="*/ 1870038 w 6367088"/>
                <a:gd name="connsiteY1" fmla="*/ 644577 h 674557"/>
                <a:gd name="connsiteX2" fmla="*/ 2994300 w 6367088"/>
                <a:gd name="connsiteY2" fmla="*/ 179882 h 674557"/>
                <a:gd name="connsiteX3" fmla="*/ 4418366 w 6367088"/>
                <a:gd name="connsiteY3" fmla="*/ 524655 h 674557"/>
                <a:gd name="connsiteX4" fmla="*/ 6367088 w 6367088"/>
                <a:gd name="connsiteY4" fmla="*/ 494674 h 674557"/>
                <a:gd name="connsiteX0" fmla="*/ 0 w 6367088"/>
                <a:gd name="connsiteY0" fmla="*/ 0 h 577120"/>
                <a:gd name="connsiteX1" fmla="*/ 2994300 w 6367088"/>
                <a:gd name="connsiteY1" fmla="*/ 179882 h 577120"/>
                <a:gd name="connsiteX2" fmla="*/ 4418366 w 6367088"/>
                <a:gd name="connsiteY2" fmla="*/ 524655 h 577120"/>
                <a:gd name="connsiteX3" fmla="*/ 6367088 w 6367088"/>
                <a:gd name="connsiteY3" fmla="*/ 494674 h 577120"/>
                <a:gd name="connsiteX0" fmla="*/ 0 w 6412894"/>
                <a:gd name="connsiteY0" fmla="*/ 32479 h 459697"/>
                <a:gd name="connsiteX1" fmla="*/ 3040106 w 6412894"/>
                <a:gd name="connsiteY1" fmla="*/ 62459 h 459697"/>
                <a:gd name="connsiteX2" fmla="*/ 4464172 w 6412894"/>
                <a:gd name="connsiteY2" fmla="*/ 407232 h 459697"/>
                <a:gd name="connsiteX3" fmla="*/ 6412894 w 6412894"/>
                <a:gd name="connsiteY3" fmla="*/ 377251 h 459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2894" h="459697">
                  <a:moveTo>
                    <a:pt x="0" y="32479"/>
                  </a:moveTo>
                  <a:cubicBezTo>
                    <a:pt x="623813" y="69955"/>
                    <a:pt x="2296077" y="0"/>
                    <a:pt x="3040106" y="62459"/>
                  </a:cubicBezTo>
                  <a:cubicBezTo>
                    <a:pt x="3784135" y="124918"/>
                    <a:pt x="3902041" y="354767"/>
                    <a:pt x="4464172" y="407232"/>
                  </a:cubicBezTo>
                  <a:cubicBezTo>
                    <a:pt x="5026303" y="459697"/>
                    <a:pt x="5738336" y="196120"/>
                    <a:pt x="6412894" y="377251"/>
                  </a:cubicBezTo>
                </a:path>
              </a:pathLst>
            </a:custGeom>
            <a:ln w="38100">
              <a:solidFill>
                <a:srgbClr val="FF0000"/>
              </a:solidFill>
              <a:prstDash val="sys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 flipV="1">
              <a:off x="1199213" y="3968726"/>
              <a:ext cx="4242217" cy="476879"/>
            </a:xfrm>
            <a:custGeom>
              <a:avLst/>
              <a:gdLst>
                <a:gd name="connsiteX0" fmla="*/ 0 w 5336499"/>
                <a:gd name="connsiteY0" fmla="*/ 154898 h 507167"/>
                <a:gd name="connsiteX1" fmla="*/ 884420 w 5336499"/>
                <a:gd name="connsiteY1" fmla="*/ 484682 h 507167"/>
                <a:gd name="connsiteX2" fmla="*/ 2008682 w 5336499"/>
                <a:gd name="connsiteY2" fmla="*/ 19987 h 507167"/>
                <a:gd name="connsiteX3" fmla="*/ 3432748 w 5336499"/>
                <a:gd name="connsiteY3" fmla="*/ 364760 h 507167"/>
                <a:gd name="connsiteX4" fmla="*/ 5336499 w 5336499"/>
                <a:gd name="connsiteY4" fmla="*/ 184878 h 507167"/>
                <a:gd name="connsiteX0" fmla="*/ 0 w 5411450"/>
                <a:gd name="connsiteY0" fmla="*/ 364278 h 542064"/>
                <a:gd name="connsiteX1" fmla="*/ 959371 w 5411450"/>
                <a:gd name="connsiteY1" fmla="*/ 484682 h 542064"/>
                <a:gd name="connsiteX2" fmla="*/ 2083633 w 5411450"/>
                <a:gd name="connsiteY2" fmla="*/ 19987 h 542064"/>
                <a:gd name="connsiteX3" fmla="*/ 3507699 w 5411450"/>
                <a:gd name="connsiteY3" fmla="*/ 364760 h 542064"/>
                <a:gd name="connsiteX4" fmla="*/ 5411450 w 5411450"/>
                <a:gd name="connsiteY4" fmla="*/ 184878 h 542064"/>
                <a:gd name="connsiteX0" fmla="*/ 0 w 5411450"/>
                <a:gd name="connsiteY0" fmla="*/ 196774 h 372908"/>
                <a:gd name="connsiteX1" fmla="*/ 959371 w 5411450"/>
                <a:gd name="connsiteY1" fmla="*/ 317178 h 372908"/>
                <a:gd name="connsiteX2" fmla="*/ 2083633 w 5411450"/>
                <a:gd name="connsiteY2" fmla="*/ 19987 h 372908"/>
                <a:gd name="connsiteX3" fmla="*/ 3507699 w 5411450"/>
                <a:gd name="connsiteY3" fmla="*/ 197256 h 372908"/>
                <a:gd name="connsiteX4" fmla="*/ 5411450 w 5411450"/>
                <a:gd name="connsiteY4" fmla="*/ 17374 h 372908"/>
                <a:gd name="connsiteX0" fmla="*/ 0 w 5336499"/>
                <a:gd name="connsiteY0" fmla="*/ 196774 h 442106"/>
                <a:gd name="connsiteX1" fmla="*/ 959371 w 5336499"/>
                <a:gd name="connsiteY1" fmla="*/ 317178 h 442106"/>
                <a:gd name="connsiteX2" fmla="*/ 2083633 w 5336499"/>
                <a:gd name="connsiteY2" fmla="*/ 19987 h 442106"/>
                <a:gd name="connsiteX3" fmla="*/ 3507699 w 5336499"/>
                <a:gd name="connsiteY3" fmla="*/ 197256 h 442106"/>
                <a:gd name="connsiteX4" fmla="*/ 5336499 w 5336499"/>
                <a:gd name="connsiteY4" fmla="*/ 338424 h 442106"/>
                <a:gd name="connsiteX0" fmla="*/ 0 w 5336499"/>
                <a:gd name="connsiteY0" fmla="*/ 196774 h 372908"/>
                <a:gd name="connsiteX1" fmla="*/ 959371 w 5336499"/>
                <a:gd name="connsiteY1" fmla="*/ 317178 h 372908"/>
                <a:gd name="connsiteX2" fmla="*/ 2083633 w 5336499"/>
                <a:gd name="connsiteY2" fmla="*/ 19987 h 372908"/>
                <a:gd name="connsiteX3" fmla="*/ 3507699 w 5336499"/>
                <a:gd name="connsiteY3" fmla="*/ 197256 h 372908"/>
                <a:gd name="connsiteX4" fmla="*/ 5336499 w 5336499"/>
                <a:gd name="connsiteY4" fmla="*/ 338424 h 372908"/>
                <a:gd name="connsiteX0" fmla="*/ 0 w 5366479"/>
                <a:gd name="connsiteY0" fmla="*/ 196774 h 464052"/>
                <a:gd name="connsiteX1" fmla="*/ 959371 w 5366479"/>
                <a:gd name="connsiteY1" fmla="*/ 317178 h 464052"/>
                <a:gd name="connsiteX2" fmla="*/ 2083633 w 5366479"/>
                <a:gd name="connsiteY2" fmla="*/ 19987 h 464052"/>
                <a:gd name="connsiteX3" fmla="*/ 3507699 w 5366479"/>
                <a:gd name="connsiteY3" fmla="*/ 197256 h 464052"/>
                <a:gd name="connsiteX4" fmla="*/ 5366479 w 5366479"/>
                <a:gd name="connsiteY4" fmla="*/ 464052 h 464052"/>
                <a:gd name="connsiteX0" fmla="*/ 1244989 w 6611468"/>
                <a:gd name="connsiteY0" fmla="*/ 286635 h 553913"/>
                <a:gd name="connsiteX1" fmla="*/ 159895 w 6611468"/>
                <a:gd name="connsiteY1" fmla="*/ 20067 h 553913"/>
                <a:gd name="connsiteX2" fmla="*/ 2204360 w 6611468"/>
                <a:gd name="connsiteY2" fmla="*/ 407039 h 553913"/>
                <a:gd name="connsiteX3" fmla="*/ 3328622 w 6611468"/>
                <a:gd name="connsiteY3" fmla="*/ 109848 h 553913"/>
                <a:gd name="connsiteX4" fmla="*/ 4752688 w 6611468"/>
                <a:gd name="connsiteY4" fmla="*/ 287117 h 553913"/>
                <a:gd name="connsiteX5" fmla="*/ 6611468 w 6611468"/>
                <a:gd name="connsiteY5" fmla="*/ 553913 h 553913"/>
                <a:gd name="connsiteX0" fmla="*/ 0 w 7549785"/>
                <a:gd name="connsiteY0" fmla="*/ 112151 h 588810"/>
                <a:gd name="connsiteX1" fmla="*/ 1098212 w 7549785"/>
                <a:gd name="connsiteY1" fmla="*/ 54964 h 588810"/>
                <a:gd name="connsiteX2" fmla="*/ 3142677 w 7549785"/>
                <a:gd name="connsiteY2" fmla="*/ 441936 h 588810"/>
                <a:gd name="connsiteX3" fmla="*/ 4266939 w 7549785"/>
                <a:gd name="connsiteY3" fmla="*/ 144745 h 588810"/>
                <a:gd name="connsiteX4" fmla="*/ 5691005 w 7549785"/>
                <a:gd name="connsiteY4" fmla="*/ 322014 h 588810"/>
                <a:gd name="connsiteX5" fmla="*/ 7549785 w 7549785"/>
                <a:gd name="connsiteY5" fmla="*/ 588810 h 588810"/>
                <a:gd name="connsiteX0" fmla="*/ 304681 w 7854466"/>
                <a:gd name="connsiteY0" fmla="*/ 112151 h 588810"/>
                <a:gd name="connsiteX1" fmla="*/ 1402893 w 7854466"/>
                <a:gd name="connsiteY1" fmla="*/ 54964 h 588810"/>
                <a:gd name="connsiteX2" fmla="*/ 340744 w 7854466"/>
                <a:gd name="connsiteY2" fmla="*/ 152676 h 588810"/>
                <a:gd name="connsiteX3" fmla="*/ 3447358 w 7854466"/>
                <a:gd name="connsiteY3" fmla="*/ 441936 h 588810"/>
                <a:gd name="connsiteX4" fmla="*/ 4571620 w 7854466"/>
                <a:gd name="connsiteY4" fmla="*/ 144745 h 588810"/>
                <a:gd name="connsiteX5" fmla="*/ 5995686 w 7854466"/>
                <a:gd name="connsiteY5" fmla="*/ 322014 h 588810"/>
                <a:gd name="connsiteX6" fmla="*/ 7854466 w 7854466"/>
                <a:gd name="connsiteY6" fmla="*/ 588810 h 588810"/>
                <a:gd name="connsiteX0" fmla="*/ 487716 w 8037501"/>
                <a:gd name="connsiteY0" fmla="*/ 14439 h 491098"/>
                <a:gd name="connsiteX1" fmla="*/ 523779 w 8037501"/>
                <a:gd name="connsiteY1" fmla="*/ 54964 h 491098"/>
                <a:gd name="connsiteX2" fmla="*/ 3630393 w 8037501"/>
                <a:gd name="connsiteY2" fmla="*/ 344224 h 491098"/>
                <a:gd name="connsiteX3" fmla="*/ 4754655 w 8037501"/>
                <a:gd name="connsiteY3" fmla="*/ 47033 h 491098"/>
                <a:gd name="connsiteX4" fmla="*/ 6178721 w 8037501"/>
                <a:gd name="connsiteY4" fmla="*/ 224302 h 491098"/>
                <a:gd name="connsiteX5" fmla="*/ 8037501 w 8037501"/>
                <a:gd name="connsiteY5" fmla="*/ 491098 h 491098"/>
                <a:gd name="connsiteX0" fmla="*/ 0 w 7549785"/>
                <a:gd name="connsiteY0" fmla="*/ 0 h 476659"/>
                <a:gd name="connsiteX1" fmla="*/ 3142677 w 7549785"/>
                <a:gd name="connsiteY1" fmla="*/ 329785 h 476659"/>
                <a:gd name="connsiteX2" fmla="*/ 4266939 w 7549785"/>
                <a:gd name="connsiteY2" fmla="*/ 32594 h 476659"/>
                <a:gd name="connsiteX3" fmla="*/ 5691005 w 7549785"/>
                <a:gd name="connsiteY3" fmla="*/ 209863 h 476659"/>
                <a:gd name="connsiteX4" fmla="*/ 7549785 w 7549785"/>
                <a:gd name="connsiteY4" fmla="*/ 476659 h 476659"/>
                <a:gd name="connsiteX0" fmla="*/ 546 w 7550331"/>
                <a:gd name="connsiteY0" fmla="*/ 279653 h 756312"/>
                <a:gd name="connsiteX1" fmla="*/ 1020080 w 7550331"/>
                <a:gd name="connsiteY1" fmla="*/ 54964 h 756312"/>
                <a:gd name="connsiteX2" fmla="*/ 3143223 w 7550331"/>
                <a:gd name="connsiteY2" fmla="*/ 609438 h 756312"/>
                <a:gd name="connsiteX3" fmla="*/ 4267485 w 7550331"/>
                <a:gd name="connsiteY3" fmla="*/ 312247 h 756312"/>
                <a:gd name="connsiteX4" fmla="*/ 5691551 w 7550331"/>
                <a:gd name="connsiteY4" fmla="*/ 489516 h 756312"/>
                <a:gd name="connsiteX5" fmla="*/ 7550331 w 7550331"/>
                <a:gd name="connsiteY5" fmla="*/ 756312 h 756312"/>
                <a:gd name="connsiteX0" fmla="*/ 546 w 7550331"/>
                <a:gd name="connsiteY0" fmla="*/ 126107 h 602766"/>
                <a:gd name="connsiteX1" fmla="*/ 1020080 w 7550331"/>
                <a:gd name="connsiteY1" fmla="*/ 54964 h 602766"/>
                <a:gd name="connsiteX2" fmla="*/ 3143223 w 7550331"/>
                <a:gd name="connsiteY2" fmla="*/ 455892 h 602766"/>
                <a:gd name="connsiteX3" fmla="*/ 4267485 w 7550331"/>
                <a:gd name="connsiteY3" fmla="*/ 158701 h 602766"/>
                <a:gd name="connsiteX4" fmla="*/ 5691551 w 7550331"/>
                <a:gd name="connsiteY4" fmla="*/ 335970 h 602766"/>
                <a:gd name="connsiteX5" fmla="*/ 7550331 w 7550331"/>
                <a:gd name="connsiteY5" fmla="*/ 602766 h 602766"/>
                <a:gd name="connsiteX0" fmla="*/ 0 w 6530251"/>
                <a:gd name="connsiteY0" fmla="*/ 0 h 547802"/>
                <a:gd name="connsiteX1" fmla="*/ 2123143 w 6530251"/>
                <a:gd name="connsiteY1" fmla="*/ 400928 h 547802"/>
                <a:gd name="connsiteX2" fmla="*/ 3247405 w 6530251"/>
                <a:gd name="connsiteY2" fmla="*/ 103737 h 547802"/>
                <a:gd name="connsiteX3" fmla="*/ 4671471 w 6530251"/>
                <a:gd name="connsiteY3" fmla="*/ 281006 h 547802"/>
                <a:gd name="connsiteX4" fmla="*/ 6530251 w 6530251"/>
                <a:gd name="connsiteY4" fmla="*/ 547802 h 547802"/>
                <a:gd name="connsiteX0" fmla="*/ 0 w 6530251"/>
                <a:gd name="connsiteY0" fmla="*/ 0 h 547802"/>
                <a:gd name="connsiteX1" fmla="*/ 3247405 w 6530251"/>
                <a:gd name="connsiteY1" fmla="*/ 103737 h 547802"/>
                <a:gd name="connsiteX2" fmla="*/ 4671471 w 6530251"/>
                <a:gd name="connsiteY2" fmla="*/ 281006 h 547802"/>
                <a:gd name="connsiteX3" fmla="*/ 6530251 w 6530251"/>
                <a:gd name="connsiteY3" fmla="*/ 547802 h 547802"/>
                <a:gd name="connsiteX0" fmla="*/ 0 w 6530251"/>
                <a:gd name="connsiteY0" fmla="*/ 63767 h 444065"/>
                <a:gd name="connsiteX1" fmla="*/ 3247405 w 6530251"/>
                <a:gd name="connsiteY1" fmla="*/ 0 h 444065"/>
                <a:gd name="connsiteX2" fmla="*/ 4671471 w 6530251"/>
                <a:gd name="connsiteY2" fmla="*/ 177269 h 444065"/>
                <a:gd name="connsiteX3" fmla="*/ 6530251 w 6530251"/>
                <a:gd name="connsiteY3" fmla="*/ 444065 h 444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30251" h="444065">
                  <a:moveTo>
                    <a:pt x="0" y="63767"/>
                  </a:moveTo>
                  <a:lnTo>
                    <a:pt x="3247405" y="0"/>
                  </a:lnTo>
                  <a:cubicBezTo>
                    <a:pt x="4025983" y="46834"/>
                    <a:pt x="4124330" y="103258"/>
                    <a:pt x="4671471" y="177269"/>
                  </a:cubicBezTo>
                  <a:cubicBezTo>
                    <a:pt x="5218612" y="251280"/>
                    <a:pt x="5855693" y="115027"/>
                    <a:pt x="6530251" y="444065"/>
                  </a:cubicBezTo>
                </a:path>
              </a:pathLst>
            </a:custGeom>
            <a:ln w="38100">
              <a:solidFill>
                <a:srgbClr val="FF0000"/>
              </a:solidFill>
              <a:prstDash val="sys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94873" y="1864474"/>
            <a:ext cx="1777079" cy="1750654"/>
            <a:chOff x="1279291" y="2649319"/>
            <a:chExt cx="2018546" cy="2000131"/>
          </a:xfrm>
        </p:grpSpPr>
        <p:sp>
          <p:nvSpPr>
            <p:cNvPr id="17" name="Oval 16"/>
            <p:cNvSpPr/>
            <p:nvPr/>
          </p:nvSpPr>
          <p:spPr>
            <a:xfrm>
              <a:off x="1978702" y="3297836"/>
              <a:ext cx="1319135" cy="1319135"/>
            </a:xfrm>
            <a:prstGeom prst="ellipse">
              <a:avLst/>
            </a:prstGeom>
            <a:noFill/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79291" y="2649319"/>
              <a:ext cx="1184223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Aliases</a:t>
              </a:r>
              <a:endParaRPr lang="en-US" sz="2400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1469037" y="3237876"/>
              <a:ext cx="584616" cy="58461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1471535" y="4064834"/>
              <a:ext cx="584616" cy="58461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306518" y="2213202"/>
            <a:ext cx="2703788" cy="1427727"/>
            <a:chOff x="1306642" y="5037944"/>
            <a:chExt cx="3162926" cy="1646175"/>
          </a:xfrm>
        </p:grpSpPr>
        <p:sp>
          <p:nvSpPr>
            <p:cNvPr id="31" name="Oval 30"/>
            <p:cNvSpPr/>
            <p:nvPr/>
          </p:nvSpPr>
          <p:spPr>
            <a:xfrm>
              <a:off x="3375285" y="5668780"/>
              <a:ext cx="224852" cy="2248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662595" y="5671280"/>
              <a:ext cx="224852" cy="2248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3949906" y="5673779"/>
              <a:ext cx="224852" cy="2248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336624" y="5037944"/>
              <a:ext cx="3132944" cy="558385"/>
            </a:xfrm>
            <a:custGeom>
              <a:avLst/>
              <a:gdLst>
                <a:gd name="connsiteX0" fmla="*/ 0 w 5336499"/>
                <a:gd name="connsiteY0" fmla="*/ 154898 h 507167"/>
                <a:gd name="connsiteX1" fmla="*/ 884420 w 5336499"/>
                <a:gd name="connsiteY1" fmla="*/ 484682 h 507167"/>
                <a:gd name="connsiteX2" fmla="*/ 2008682 w 5336499"/>
                <a:gd name="connsiteY2" fmla="*/ 19987 h 507167"/>
                <a:gd name="connsiteX3" fmla="*/ 3432748 w 5336499"/>
                <a:gd name="connsiteY3" fmla="*/ 364760 h 507167"/>
                <a:gd name="connsiteX4" fmla="*/ 5336499 w 5336499"/>
                <a:gd name="connsiteY4" fmla="*/ 184878 h 507167"/>
                <a:gd name="connsiteX0" fmla="*/ 0 w 5336499"/>
                <a:gd name="connsiteY0" fmla="*/ 154898 h 507167"/>
                <a:gd name="connsiteX1" fmla="*/ 884420 w 5336499"/>
                <a:gd name="connsiteY1" fmla="*/ 484682 h 507167"/>
                <a:gd name="connsiteX2" fmla="*/ 2008682 w 5336499"/>
                <a:gd name="connsiteY2" fmla="*/ 19987 h 507167"/>
                <a:gd name="connsiteX3" fmla="*/ 3432748 w 5336499"/>
                <a:gd name="connsiteY3" fmla="*/ 364760 h 507167"/>
                <a:gd name="connsiteX4" fmla="*/ 5336499 w 5336499"/>
                <a:gd name="connsiteY4" fmla="*/ 244838 h 507167"/>
                <a:gd name="connsiteX0" fmla="*/ 0 w 5336499"/>
                <a:gd name="connsiteY0" fmla="*/ 154898 h 507167"/>
                <a:gd name="connsiteX1" fmla="*/ 884420 w 5336499"/>
                <a:gd name="connsiteY1" fmla="*/ 484682 h 507167"/>
                <a:gd name="connsiteX2" fmla="*/ 2008682 w 5336499"/>
                <a:gd name="connsiteY2" fmla="*/ 19987 h 507167"/>
                <a:gd name="connsiteX3" fmla="*/ 3432748 w 5336499"/>
                <a:gd name="connsiteY3" fmla="*/ 364760 h 507167"/>
                <a:gd name="connsiteX4" fmla="*/ 5336499 w 5336499"/>
                <a:gd name="connsiteY4" fmla="*/ 244838 h 507167"/>
                <a:gd name="connsiteX0" fmla="*/ 0 w 5381470"/>
                <a:gd name="connsiteY0" fmla="*/ 154898 h 507167"/>
                <a:gd name="connsiteX1" fmla="*/ 884420 w 5381470"/>
                <a:gd name="connsiteY1" fmla="*/ 484682 h 507167"/>
                <a:gd name="connsiteX2" fmla="*/ 2008682 w 5381470"/>
                <a:gd name="connsiteY2" fmla="*/ 19987 h 507167"/>
                <a:gd name="connsiteX3" fmla="*/ 3432748 w 5381470"/>
                <a:gd name="connsiteY3" fmla="*/ 364760 h 507167"/>
                <a:gd name="connsiteX4" fmla="*/ 5381470 w 5381470"/>
                <a:gd name="connsiteY4" fmla="*/ 334779 h 507167"/>
                <a:gd name="connsiteX0" fmla="*/ 1133022 w 6514492"/>
                <a:gd name="connsiteY0" fmla="*/ 369757 h 729521"/>
                <a:gd name="connsiteX1" fmla="*/ 147404 w 6514492"/>
                <a:gd name="connsiteY1" fmla="*/ 54964 h 729521"/>
                <a:gd name="connsiteX2" fmla="*/ 2017442 w 6514492"/>
                <a:gd name="connsiteY2" fmla="*/ 699541 h 729521"/>
                <a:gd name="connsiteX3" fmla="*/ 3141704 w 6514492"/>
                <a:gd name="connsiteY3" fmla="*/ 234846 h 729521"/>
                <a:gd name="connsiteX4" fmla="*/ 4565770 w 6514492"/>
                <a:gd name="connsiteY4" fmla="*/ 579619 h 729521"/>
                <a:gd name="connsiteX5" fmla="*/ 6514492 w 6514492"/>
                <a:gd name="connsiteY5" fmla="*/ 549638 h 729521"/>
                <a:gd name="connsiteX0" fmla="*/ 1090312 w 6471782"/>
                <a:gd name="connsiteY0" fmla="*/ 437213 h 796977"/>
                <a:gd name="connsiteX1" fmla="*/ 1346573 w 6471782"/>
                <a:gd name="connsiteY1" fmla="*/ 32479 h 796977"/>
                <a:gd name="connsiteX2" fmla="*/ 104694 w 6471782"/>
                <a:gd name="connsiteY2" fmla="*/ 122420 h 796977"/>
                <a:gd name="connsiteX3" fmla="*/ 1974732 w 6471782"/>
                <a:gd name="connsiteY3" fmla="*/ 766997 h 796977"/>
                <a:gd name="connsiteX4" fmla="*/ 3098994 w 6471782"/>
                <a:gd name="connsiteY4" fmla="*/ 302302 h 796977"/>
                <a:gd name="connsiteX5" fmla="*/ 4523060 w 6471782"/>
                <a:gd name="connsiteY5" fmla="*/ 647075 h 796977"/>
                <a:gd name="connsiteX6" fmla="*/ 6471782 w 6471782"/>
                <a:gd name="connsiteY6" fmla="*/ 617094 h 796977"/>
                <a:gd name="connsiteX0" fmla="*/ 985618 w 6367088"/>
                <a:gd name="connsiteY0" fmla="*/ 314793 h 674557"/>
                <a:gd name="connsiteX1" fmla="*/ 0 w 6367088"/>
                <a:gd name="connsiteY1" fmla="*/ 0 h 674557"/>
                <a:gd name="connsiteX2" fmla="*/ 1870038 w 6367088"/>
                <a:gd name="connsiteY2" fmla="*/ 644577 h 674557"/>
                <a:gd name="connsiteX3" fmla="*/ 2994300 w 6367088"/>
                <a:gd name="connsiteY3" fmla="*/ 179882 h 674557"/>
                <a:gd name="connsiteX4" fmla="*/ 4418366 w 6367088"/>
                <a:gd name="connsiteY4" fmla="*/ 524655 h 674557"/>
                <a:gd name="connsiteX5" fmla="*/ 6367088 w 6367088"/>
                <a:gd name="connsiteY5" fmla="*/ 494674 h 674557"/>
                <a:gd name="connsiteX0" fmla="*/ 0 w 6367088"/>
                <a:gd name="connsiteY0" fmla="*/ 0 h 674557"/>
                <a:gd name="connsiteX1" fmla="*/ 1870038 w 6367088"/>
                <a:gd name="connsiteY1" fmla="*/ 644577 h 674557"/>
                <a:gd name="connsiteX2" fmla="*/ 2994300 w 6367088"/>
                <a:gd name="connsiteY2" fmla="*/ 179882 h 674557"/>
                <a:gd name="connsiteX3" fmla="*/ 4418366 w 6367088"/>
                <a:gd name="connsiteY3" fmla="*/ 524655 h 674557"/>
                <a:gd name="connsiteX4" fmla="*/ 6367088 w 6367088"/>
                <a:gd name="connsiteY4" fmla="*/ 494674 h 674557"/>
                <a:gd name="connsiteX0" fmla="*/ 0 w 6367088"/>
                <a:gd name="connsiteY0" fmla="*/ 0 h 577120"/>
                <a:gd name="connsiteX1" fmla="*/ 2994300 w 6367088"/>
                <a:gd name="connsiteY1" fmla="*/ 179882 h 577120"/>
                <a:gd name="connsiteX2" fmla="*/ 4418366 w 6367088"/>
                <a:gd name="connsiteY2" fmla="*/ 524655 h 577120"/>
                <a:gd name="connsiteX3" fmla="*/ 6367088 w 6367088"/>
                <a:gd name="connsiteY3" fmla="*/ 494674 h 577120"/>
                <a:gd name="connsiteX0" fmla="*/ 0 w 6412894"/>
                <a:gd name="connsiteY0" fmla="*/ 32479 h 459697"/>
                <a:gd name="connsiteX1" fmla="*/ 3040106 w 6412894"/>
                <a:gd name="connsiteY1" fmla="*/ 62459 h 459697"/>
                <a:gd name="connsiteX2" fmla="*/ 4464172 w 6412894"/>
                <a:gd name="connsiteY2" fmla="*/ 407232 h 459697"/>
                <a:gd name="connsiteX3" fmla="*/ 6412894 w 6412894"/>
                <a:gd name="connsiteY3" fmla="*/ 377251 h 459697"/>
                <a:gd name="connsiteX0" fmla="*/ 0 w 6412894"/>
                <a:gd name="connsiteY0" fmla="*/ 0 h 737016"/>
                <a:gd name="connsiteX1" fmla="*/ 3063009 w 6412894"/>
                <a:gd name="connsiteY1" fmla="*/ 674557 h 737016"/>
                <a:gd name="connsiteX2" fmla="*/ 4464172 w 6412894"/>
                <a:gd name="connsiteY2" fmla="*/ 374753 h 737016"/>
                <a:gd name="connsiteX3" fmla="*/ 6412894 w 6412894"/>
                <a:gd name="connsiteY3" fmla="*/ 344772 h 737016"/>
                <a:gd name="connsiteX0" fmla="*/ 0 w 4786768"/>
                <a:gd name="connsiteY0" fmla="*/ 495926 h 558385"/>
                <a:gd name="connsiteX1" fmla="*/ 1436883 w 4786768"/>
                <a:gd name="connsiteY1" fmla="*/ 510916 h 558385"/>
                <a:gd name="connsiteX2" fmla="*/ 2838046 w 4786768"/>
                <a:gd name="connsiteY2" fmla="*/ 211112 h 558385"/>
                <a:gd name="connsiteX3" fmla="*/ 4786768 w 4786768"/>
                <a:gd name="connsiteY3" fmla="*/ 181131 h 558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86768" h="558385">
                  <a:moveTo>
                    <a:pt x="0" y="495926"/>
                  </a:moveTo>
                  <a:cubicBezTo>
                    <a:pt x="623813" y="533402"/>
                    <a:pt x="963875" y="558385"/>
                    <a:pt x="1436883" y="510916"/>
                  </a:cubicBezTo>
                  <a:cubicBezTo>
                    <a:pt x="1909891" y="463447"/>
                    <a:pt x="2279732" y="266076"/>
                    <a:pt x="2838046" y="211112"/>
                  </a:cubicBezTo>
                  <a:cubicBezTo>
                    <a:pt x="3396360" y="156148"/>
                    <a:pt x="4112210" y="0"/>
                    <a:pt x="4786768" y="181131"/>
                  </a:cubicBezTo>
                </a:path>
              </a:pathLst>
            </a:custGeom>
            <a:ln w="38100">
              <a:solidFill>
                <a:srgbClr val="FF0000"/>
              </a:solidFill>
              <a:prstDash val="sys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 flipV="1">
              <a:off x="1306642" y="6189221"/>
              <a:ext cx="2840776" cy="494898"/>
            </a:xfrm>
            <a:custGeom>
              <a:avLst/>
              <a:gdLst>
                <a:gd name="connsiteX0" fmla="*/ 0 w 5336499"/>
                <a:gd name="connsiteY0" fmla="*/ 154898 h 507167"/>
                <a:gd name="connsiteX1" fmla="*/ 884420 w 5336499"/>
                <a:gd name="connsiteY1" fmla="*/ 484682 h 507167"/>
                <a:gd name="connsiteX2" fmla="*/ 2008682 w 5336499"/>
                <a:gd name="connsiteY2" fmla="*/ 19987 h 507167"/>
                <a:gd name="connsiteX3" fmla="*/ 3432748 w 5336499"/>
                <a:gd name="connsiteY3" fmla="*/ 364760 h 507167"/>
                <a:gd name="connsiteX4" fmla="*/ 5336499 w 5336499"/>
                <a:gd name="connsiteY4" fmla="*/ 184878 h 507167"/>
                <a:gd name="connsiteX0" fmla="*/ 0 w 5411450"/>
                <a:gd name="connsiteY0" fmla="*/ 364278 h 542064"/>
                <a:gd name="connsiteX1" fmla="*/ 959371 w 5411450"/>
                <a:gd name="connsiteY1" fmla="*/ 484682 h 542064"/>
                <a:gd name="connsiteX2" fmla="*/ 2083633 w 5411450"/>
                <a:gd name="connsiteY2" fmla="*/ 19987 h 542064"/>
                <a:gd name="connsiteX3" fmla="*/ 3507699 w 5411450"/>
                <a:gd name="connsiteY3" fmla="*/ 364760 h 542064"/>
                <a:gd name="connsiteX4" fmla="*/ 5411450 w 5411450"/>
                <a:gd name="connsiteY4" fmla="*/ 184878 h 542064"/>
                <a:gd name="connsiteX0" fmla="*/ 0 w 5411450"/>
                <a:gd name="connsiteY0" fmla="*/ 196774 h 372908"/>
                <a:gd name="connsiteX1" fmla="*/ 959371 w 5411450"/>
                <a:gd name="connsiteY1" fmla="*/ 317178 h 372908"/>
                <a:gd name="connsiteX2" fmla="*/ 2083633 w 5411450"/>
                <a:gd name="connsiteY2" fmla="*/ 19987 h 372908"/>
                <a:gd name="connsiteX3" fmla="*/ 3507699 w 5411450"/>
                <a:gd name="connsiteY3" fmla="*/ 197256 h 372908"/>
                <a:gd name="connsiteX4" fmla="*/ 5411450 w 5411450"/>
                <a:gd name="connsiteY4" fmla="*/ 17374 h 372908"/>
                <a:gd name="connsiteX0" fmla="*/ 0 w 5336499"/>
                <a:gd name="connsiteY0" fmla="*/ 196774 h 442106"/>
                <a:gd name="connsiteX1" fmla="*/ 959371 w 5336499"/>
                <a:gd name="connsiteY1" fmla="*/ 317178 h 442106"/>
                <a:gd name="connsiteX2" fmla="*/ 2083633 w 5336499"/>
                <a:gd name="connsiteY2" fmla="*/ 19987 h 442106"/>
                <a:gd name="connsiteX3" fmla="*/ 3507699 w 5336499"/>
                <a:gd name="connsiteY3" fmla="*/ 197256 h 442106"/>
                <a:gd name="connsiteX4" fmla="*/ 5336499 w 5336499"/>
                <a:gd name="connsiteY4" fmla="*/ 338424 h 442106"/>
                <a:gd name="connsiteX0" fmla="*/ 0 w 5336499"/>
                <a:gd name="connsiteY0" fmla="*/ 196774 h 372908"/>
                <a:gd name="connsiteX1" fmla="*/ 959371 w 5336499"/>
                <a:gd name="connsiteY1" fmla="*/ 317178 h 372908"/>
                <a:gd name="connsiteX2" fmla="*/ 2083633 w 5336499"/>
                <a:gd name="connsiteY2" fmla="*/ 19987 h 372908"/>
                <a:gd name="connsiteX3" fmla="*/ 3507699 w 5336499"/>
                <a:gd name="connsiteY3" fmla="*/ 197256 h 372908"/>
                <a:gd name="connsiteX4" fmla="*/ 5336499 w 5336499"/>
                <a:gd name="connsiteY4" fmla="*/ 338424 h 372908"/>
                <a:gd name="connsiteX0" fmla="*/ 0 w 5366479"/>
                <a:gd name="connsiteY0" fmla="*/ 196774 h 464052"/>
                <a:gd name="connsiteX1" fmla="*/ 959371 w 5366479"/>
                <a:gd name="connsiteY1" fmla="*/ 317178 h 464052"/>
                <a:gd name="connsiteX2" fmla="*/ 2083633 w 5366479"/>
                <a:gd name="connsiteY2" fmla="*/ 19987 h 464052"/>
                <a:gd name="connsiteX3" fmla="*/ 3507699 w 5366479"/>
                <a:gd name="connsiteY3" fmla="*/ 197256 h 464052"/>
                <a:gd name="connsiteX4" fmla="*/ 5366479 w 5366479"/>
                <a:gd name="connsiteY4" fmla="*/ 464052 h 464052"/>
                <a:gd name="connsiteX0" fmla="*/ 1244989 w 6611468"/>
                <a:gd name="connsiteY0" fmla="*/ 286635 h 553913"/>
                <a:gd name="connsiteX1" fmla="*/ 159895 w 6611468"/>
                <a:gd name="connsiteY1" fmla="*/ 20067 h 553913"/>
                <a:gd name="connsiteX2" fmla="*/ 2204360 w 6611468"/>
                <a:gd name="connsiteY2" fmla="*/ 407039 h 553913"/>
                <a:gd name="connsiteX3" fmla="*/ 3328622 w 6611468"/>
                <a:gd name="connsiteY3" fmla="*/ 109848 h 553913"/>
                <a:gd name="connsiteX4" fmla="*/ 4752688 w 6611468"/>
                <a:gd name="connsiteY4" fmla="*/ 287117 h 553913"/>
                <a:gd name="connsiteX5" fmla="*/ 6611468 w 6611468"/>
                <a:gd name="connsiteY5" fmla="*/ 553913 h 553913"/>
                <a:gd name="connsiteX0" fmla="*/ 0 w 7549785"/>
                <a:gd name="connsiteY0" fmla="*/ 112151 h 588810"/>
                <a:gd name="connsiteX1" fmla="*/ 1098212 w 7549785"/>
                <a:gd name="connsiteY1" fmla="*/ 54964 h 588810"/>
                <a:gd name="connsiteX2" fmla="*/ 3142677 w 7549785"/>
                <a:gd name="connsiteY2" fmla="*/ 441936 h 588810"/>
                <a:gd name="connsiteX3" fmla="*/ 4266939 w 7549785"/>
                <a:gd name="connsiteY3" fmla="*/ 144745 h 588810"/>
                <a:gd name="connsiteX4" fmla="*/ 5691005 w 7549785"/>
                <a:gd name="connsiteY4" fmla="*/ 322014 h 588810"/>
                <a:gd name="connsiteX5" fmla="*/ 7549785 w 7549785"/>
                <a:gd name="connsiteY5" fmla="*/ 588810 h 588810"/>
                <a:gd name="connsiteX0" fmla="*/ 304681 w 7854466"/>
                <a:gd name="connsiteY0" fmla="*/ 112151 h 588810"/>
                <a:gd name="connsiteX1" fmla="*/ 1402893 w 7854466"/>
                <a:gd name="connsiteY1" fmla="*/ 54964 h 588810"/>
                <a:gd name="connsiteX2" fmla="*/ 340744 w 7854466"/>
                <a:gd name="connsiteY2" fmla="*/ 152676 h 588810"/>
                <a:gd name="connsiteX3" fmla="*/ 3447358 w 7854466"/>
                <a:gd name="connsiteY3" fmla="*/ 441936 h 588810"/>
                <a:gd name="connsiteX4" fmla="*/ 4571620 w 7854466"/>
                <a:gd name="connsiteY4" fmla="*/ 144745 h 588810"/>
                <a:gd name="connsiteX5" fmla="*/ 5995686 w 7854466"/>
                <a:gd name="connsiteY5" fmla="*/ 322014 h 588810"/>
                <a:gd name="connsiteX6" fmla="*/ 7854466 w 7854466"/>
                <a:gd name="connsiteY6" fmla="*/ 588810 h 588810"/>
                <a:gd name="connsiteX0" fmla="*/ 487716 w 8037501"/>
                <a:gd name="connsiteY0" fmla="*/ 14439 h 491098"/>
                <a:gd name="connsiteX1" fmla="*/ 523779 w 8037501"/>
                <a:gd name="connsiteY1" fmla="*/ 54964 h 491098"/>
                <a:gd name="connsiteX2" fmla="*/ 3630393 w 8037501"/>
                <a:gd name="connsiteY2" fmla="*/ 344224 h 491098"/>
                <a:gd name="connsiteX3" fmla="*/ 4754655 w 8037501"/>
                <a:gd name="connsiteY3" fmla="*/ 47033 h 491098"/>
                <a:gd name="connsiteX4" fmla="*/ 6178721 w 8037501"/>
                <a:gd name="connsiteY4" fmla="*/ 224302 h 491098"/>
                <a:gd name="connsiteX5" fmla="*/ 8037501 w 8037501"/>
                <a:gd name="connsiteY5" fmla="*/ 491098 h 491098"/>
                <a:gd name="connsiteX0" fmla="*/ 0 w 7549785"/>
                <a:gd name="connsiteY0" fmla="*/ 0 h 476659"/>
                <a:gd name="connsiteX1" fmla="*/ 3142677 w 7549785"/>
                <a:gd name="connsiteY1" fmla="*/ 329785 h 476659"/>
                <a:gd name="connsiteX2" fmla="*/ 4266939 w 7549785"/>
                <a:gd name="connsiteY2" fmla="*/ 32594 h 476659"/>
                <a:gd name="connsiteX3" fmla="*/ 5691005 w 7549785"/>
                <a:gd name="connsiteY3" fmla="*/ 209863 h 476659"/>
                <a:gd name="connsiteX4" fmla="*/ 7549785 w 7549785"/>
                <a:gd name="connsiteY4" fmla="*/ 476659 h 476659"/>
                <a:gd name="connsiteX0" fmla="*/ 546 w 7550331"/>
                <a:gd name="connsiteY0" fmla="*/ 279653 h 756312"/>
                <a:gd name="connsiteX1" fmla="*/ 1020080 w 7550331"/>
                <a:gd name="connsiteY1" fmla="*/ 54964 h 756312"/>
                <a:gd name="connsiteX2" fmla="*/ 3143223 w 7550331"/>
                <a:gd name="connsiteY2" fmla="*/ 609438 h 756312"/>
                <a:gd name="connsiteX3" fmla="*/ 4267485 w 7550331"/>
                <a:gd name="connsiteY3" fmla="*/ 312247 h 756312"/>
                <a:gd name="connsiteX4" fmla="*/ 5691551 w 7550331"/>
                <a:gd name="connsiteY4" fmla="*/ 489516 h 756312"/>
                <a:gd name="connsiteX5" fmla="*/ 7550331 w 7550331"/>
                <a:gd name="connsiteY5" fmla="*/ 756312 h 756312"/>
                <a:gd name="connsiteX0" fmla="*/ 546 w 7550331"/>
                <a:gd name="connsiteY0" fmla="*/ 126107 h 602766"/>
                <a:gd name="connsiteX1" fmla="*/ 1020080 w 7550331"/>
                <a:gd name="connsiteY1" fmla="*/ 54964 h 602766"/>
                <a:gd name="connsiteX2" fmla="*/ 3143223 w 7550331"/>
                <a:gd name="connsiteY2" fmla="*/ 455892 h 602766"/>
                <a:gd name="connsiteX3" fmla="*/ 4267485 w 7550331"/>
                <a:gd name="connsiteY3" fmla="*/ 158701 h 602766"/>
                <a:gd name="connsiteX4" fmla="*/ 5691551 w 7550331"/>
                <a:gd name="connsiteY4" fmla="*/ 335970 h 602766"/>
                <a:gd name="connsiteX5" fmla="*/ 7550331 w 7550331"/>
                <a:gd name="connsiteY5" fmla="*/ 602766 h 602766"/>
                <a:gd name="connsiteX0" fmla="*/ 0 w 6530251"/>
                <a:gd name="connsiteY0" fmla="*/ 0 h 547802"/>
                <a:gd name="connsiteX1" fmla="*/ 2123143 w 6530251"/>
                <a:gd name="connsiteY1" fmla="*/ 400928 h 547802"/>
                <a:gd name="connsiteX2" fmla="*/ 3247405 w 6530251"/>
                <a:gd name="connsiteY2" fmla="*/ 103737 h 547802"/>
                <a:gd name="connsiteX3" fmla="*/ 4671471 w 6530251"/>
                <a:gd name="connsiteY3" fmla="*/ 281006 h 547802"/>
                <a:gd name="connsiteX4" fmla="*/ 6530251 w 6530251"/>
                <a:gd name="connsiteY4" fmla="*/ 547802 h 547802"/>
                <a:gd name="connsiteX0" fmla="*/ 0 w 6530251"/>
                <a:gd name="connsiteY0" fmla="*/ 0 h 547802"/>
                <a:gd name="connsiteX1" fmla="*/ 3247405 w 6530251"/>
                <a:gd name="connsiteY1" fmla="*/ 103737 h 547802"/>
                <a:gd name="connsiteX2" fmla="*/ 4671471 w 6530251"/>
                <a:gd name="connsiteY2" fmla="*/ 281006 h 547802"/>
                <a:gd name="connsiteX3" fmla="*/ 6530251 w 6530251"/>
                <a:gd name="connsiteY3" fmla="*/ 547802 h 547802"/>
                <a:gd name="connsiteX0" fmla="*/ 0 w 6530251"/>
                <a:gd name="connsiteY0" fmla="*/ 63767 h 444065"/>
                <a:gd name="connsiteX1" fmla="*/ 3247405 w 6530251"/>
                <a:gd name="connsiteY1" fmla="*/ 0 h 444065"/>
                <a:gd name="connsiteX2" fmla="*/ 4671471 w 6530251"/>
                <a:gd name="connsiteY2" fmla="*/ 177269 h 444065"/>
                <a:gd name="connsiteX3" fmla="*/ 6530251 w 6530251"/>
                <a:gd name="connsiteY3" fmla="*/ 444065 h 444065"/>
                <a:gd name="connsiteX0" fmla="*/ 0 w 6530251"/>
                <a:gd name="connsiteY0" fmla="*/ 63767 h 444065"/>
                <a:gd name="connsiteX1" fmla="*/ 3247405 w 6530251"/>
                <a:gd name="connsiteY1" fmla="*/ 0 h 444065"/>
                <a:gd name="connsiteX2" fmla="*/ 4117668 w 6530251"/>
                <a:gd name="connsiteY2" fmla="*/ 149352 h 444065"/>
                <a:gd name="connsiteX3" fmla="*/ 6530251 w 6530251"/>
                <a:gd name="connsiteY3" fmla="*/ 444065 h 444065"/>
                <a:gd name="connsiteX0" fmla="*/ 0 w 5699548"/>
                <a:gd name="connsiteY0" fmla="*/ 88327 h 329038"/>
                <a:gd name="connsiteX1" fmla="*/ 3247405 w 5699548"/>
                <a:gd name="connsiteY1" fmla="*/ 24560 h 329038"/>
                <a:gd name="connsiteX2" fmla="*/ 4117668 w 5699548"/>
                <a:gd name="connsiteY2" fmla="*/ 173912 h 329038"/>
                <a:gd name="connsiteX3" fmla="*/ 5699548 w 5699548"/>
                <a:gd name="connsiteY3" fmla="*/ 329038 h 329038"/>
                <a:gd name="connsiteX0" fmla="*/ 0 w 5699548"/>
                <a:gd name="connsiteY0" fmla="*/ 63767 h 304478"/>
                <a:gd name="connsiteX1" fmla="*/ 3247405 w 5699548"/>
                <a:gd name="connsiteY1" fmla="*/ 0 h 304478"/>
                <a:gd name="connsiteX2" fmla="*/ 4117668 w 5699548"/>
                <a:gd name="connsiteY2" fmla="*/ 149352 h 304478"/>
                <a:gd name="connsiteX3" fmla="*/ 5699548 w 5699548"/>
                <a:gd name="connsiteY3" fmla="*/ 304478 h 304478"/>
                <a:gd name="connsiteX0" fmla="*/ 0 w 5722623"/>
                <a:gd name="connsiteY0" fmla="*/ 63767 h 206767"/>
                <a:gd name="connsiteX1" fmla="*/ 3247405 w 5722623"/>
                <a:gd name="connsiteY1" fmla="*/ 0 h 206767"/>
                <a:gd name="connsiteX2" fmla="*/ 4117668 w 5722623"/>
                <a:gd name="connsiteY2" fmla="*/ 149352 h 206767"/>
                <a:gd name="connsiteX3" fmla="*/ 5722623 w 5722623"/>
                <a:gd name="connsiteY3" fmla="*/ 206767 h 206767"/>
                <a:gd name="connsiteX0" fmla="*/ 0 w 5722623"/>
                <a:gd name="connsiteY0" fmla="*/ 63767 h 206767"/>
                <a:gd name="connsiteX1" fmla="*/ 3247405 w 5722623"/>
                <a:gd name="connsiteY1" fmla="*/ 0 h 206767"/>
                <a:gd name="connsiteX2" fmla="*/ 5722623 w 5722623"/>
                <a:gd name="connsiteY2" fmla="*/ 206767 h 206767"/>
                <a:gd name="connsiteX0" fmla="*/ 0 w 4291965"/>
                <a:gd name="connsiteY0" fmla="*/ 63767 h 158483"/>
                <a:gd name="connsiteX1" fmla="*/ 3247405 w 4291965"/>
                <a:gd name="connsiteY1" fmla="*/ 0 h 158483"/>
                <a:gd name="connsiteX2" fmla="*/ 4291965 w 4291965"/>
                <a:gd name="connsiteY2" fmla="*/ 158483 h 158483"/>
                <a:gd name="connsiteX0" fmla="*/ 0 w 4372945"/>
                <a:gd name="connsiteY0" fmla="*/ 318533 h 318534"/>
                <a:gd name="connsiteX1" fmla="*/ 3247405 w 4372945"/>
                <a:gd name="connsiteY1" fmla="*/ 254766 h 318534"/>
                <a:gd name="connsiteX2" fmla="*/ 4372945 w 4372945"/>
                <a:gd name="connsiteY2" fmla="*/ 43076 h 318534"/>
                <a:gd name="connsiteX0" fmla="*/ 0 w 4372945"/>
                <a:gd name="connsiteY0" fmla="*/ 275457 h 275457"/>
                <a:gd name="connsiteX1" fmla="*/ 3247405 w 4372945"/>
                <a:gd name="connsiteY1" fmla="*/ 211690 h 275457"/>
                <a:gd name="connsiteX2" fmla="*/ 4372945 w 4372945"/>
                <a:gd name="connsiteY2" fmla="*/ 0 h 275457"/>
                <a:gd name="connsiteX0" fmla="*/ 0 w 4372945"/>
                <a:gd name="connsiteY0" fmla="*/ 275457 h 460845"/>
                <a:gd name="connsiteX1" fmla="*/ 2680541 w 4372945"/>
                <a:gd name="connsiteY1" fmla="*/ 437012 h 460845"/>
                <a:gd name="connsiteX2" fmla="*/ 4372945 w 4372945"/>
                <a:gd name="connsiteY2" fmla="*/ 0 h 460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72945" h="460845">
                  <a:moveTo>
                    <a:pt x="0" y="275457"/>
                  </a:moveTo>
                  <a:lnTo>
                    <a:pt x="2680541" y="437012"/>
                  </a:lnTo>
                  <a:cubicBezTo>
                    <a:pt x="3634312" y="460845"/>
                    <a:pt x="3776295" y="230529"/>
                    <a:pt x="4372945" y="0"/>
                  </a:cubicBezTo>
                </a:path>
              </a:pathLst>
            </a:custGeom>
            <a:ln w="38100">
              <a:solidFill>
                <a:srgbClr val="FF0000"/>
              </a:solidFill>
              <a:prstDash val="sys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359186" y="1602086"/>
            <a:ext cx="2000984" cy="2045521"/>
            <a:chOff x="1548985" y="4302136"/>
            <a:chExt cx="2340777" cy="2358494"/>
          </a:xfrm>
        </p:grpSpPr>
        <p:sp>
          <p:nvSpPr>
            <p:cNvPr id="22" name="TextBox 21"/>
            <p:cNvSpPr txBox="1"/>
            <p:nvPr/>
          </p:nvSpPr>
          <p:spPr>
            <a:xfrm>
              <a:off x="1803016" y="4302136"/>
              <a:ext cx="2086746" cy="5323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Non-Aliases</a:t>
              </a:r>
              <a:endParaRPr lang="en-US" sz="2400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2146092" y="4861810"/>
              <a:ext cx="821961" cy="821961"/>
            </a:xfrm>
            <a:prstGeom prst="ellipse">
              <a:avLst/>
            </a:prstGeom>
            <a:noFill/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2133600" y="5823678"/>
              <a:ext cx="821961" cy="821961"/>
            </a:xfrm>
            <a:prstGeom prst="ellipse">
              <a:avLst/>
            </a:prstGeom>
            <a:noFill/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1548985" y="6076014"/>
              <a:ext cx="584616" cy="58461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1561476" y="5204086"/>
              <a:ext cx="584616" cy="58461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490210" y="1783828"/>
            <a:ext cx="1636426" cy="1441555"/>
            <a:chOff x="4417451" y="2612722"/>
            <a:chExt cx="1858782" cy="1646984"/>
          </a:xfrm>
        </p:grpSpPr>
        <p:sp>
          <p:nvSpPr>
            <p:cNvPr id="36" name="Oval 35"/>
            <p:cNvSpPr/>
            <p:nvPr/>
          </p:nvSpPr>
          <p:spPr>
            <a:xfrm>
              <a:off x="5052308" y="3675090"/>
              <a:ext cx="584616" cy="5846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X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417451" y="2612722"/>
              <a:ext cx="185878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/>
                <a:t>Common out-degree interface</a:t>
              </a:r>
              <a:endParaRPr lang="en-US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749915" y="2068648"/>
            <a:ext cx="1588957" cy="1164955"/>
            <a:chOff x="4099338" y="4921772"/>
            <a:chExt cx="1858782" cy="1343196"/>
          </a:xfrm>
        </p:grpSpPr>
        <p:sp>
          <p:nvSpPr>
            <p:cNvPr id="37" name="Oval 36"/>
            <p:cNvSpPr/>
            <p:nvPr/>
          </p:nvSpPr>
          <p:spPr>
            <a:xfrm>
              <a:off x="4442086" y="4921772"/>
              <a:ext cx="584616" cy="5846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X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099338" y="5618637"/>
              <a:ext cx="185878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/>
                <a:t>Unique out-degree interface</a:t>
              </a:r>
              <a:endParaRPr lang="en-US" dirty="0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6730584" y="4242218"/>
            <a:ext cx="20536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→ … → X</a:t>
            </a:r>
          </a:p>
          <a:p>
            <a:r>
              <a:rPr lang="en-US" sz="2800" dirty="0" smtClean="0"/>
              <a:t>B → … → X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653133" y="5398959"/>
            <a:ext cx="24908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A→M→N→X</a:t>
            </a:r>
          </a:p>
          <a:p>
            <a:r>
              <a:rPr lang="en-US" sz="2800" dirty="0" smtClean="0"/>
              <a:t>B→P→Q→X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75357" y="6340839"/>
            <a:ext cx="1199213" cy="40011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2 hops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194872" y="710901"/>
            <a:ext cx="3571875" cy="3153531"/>
            <a:chOff x="194872" y="710901"/>
            <a:chExt cx="3571875" cy="3153531"/>
          </a:xfrm>
        </p:grpSpPr>
        <p:pic>
          <p:nvPicPr>
            <p:cNvPr id="365571" name="Picture 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94872" y="710901"/>
              <a:ext cx="3571875" cy="2743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/>
            <p:cNvSpPr txBox="1"/>
            <p:nvPr/>
          </p:nvSpPr>
          <p:spPr>
            <a:xfrm>
              <a:off x="224853" y="3402767"/>
              <a:ext cx="15589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IP Subnet</a:t>
              </a:r>
              <a:endParaRPr lang="en-US" sz="2400" dirty="0"/>
            </a:p>
          </p:txBody>
        </p:sp>
      </p:grpSp>
      <p:grpSp>
        <p:nvGrpSpPr>
          <p:cNvPr id="3" name="Group 10"/>
          <p:cNvGrpSpPr/>
          <p:nvPr/>
        </p:nvGrpSpPr>
        <p:grpSpPr>
          <a:xfrm>
            <a:off x="5396593" y="586644"/>
            <a:ext cx="3537545" cy="3222692"/>
            <a:chOff x="5396593" y="586644"/>
            <a:chExt cx="3537545" cy="3222692"/>
          </a:xfrm>
        </p:grpSpPr>
        <p:pic>
          <p:nvPicPr>
            <p:cNvPr id="365570" name="Picture 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396593" y="586644"/>
              <a:ext cx="3486150" cy="2886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/>
            <p:nvPr/>
          </p:nvSpPr>
          <p:spPr>
            <a:xfrm>
              <a:off x="6738472" y="3409226"/>
              <a:ext cx="219566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sz="2000" dirty="0" smtClean="0"/>
                <a:t>Hop Match Percent</a:t>
              </a:r>
              <a:endParaRPr lang="en-US" sz="2000" dirty="0"/>
            </a:p>
          </p:txBody>
        </p:sp>
      </p:grpSp>
      <p:grpSp>
        <p:nvGrpSpPr>
          <p:cNvPr id="4" name="Group 11"/>
          <p:cNvGrpSpPr/>
          <p:nvPr/>
        </p:nvGrpSpPr>
        <p:grpSpPr>
          <a:xfrm>
            <a:off x="2812004" y="3399488"/>
            <a:ext cx="3485692" cy="3125566"/>
            <a:chOff x="2812004" y="3399488"/>
            <a:chExt cx="3485692" cy="3125566"/>
          </a:xfrm>
        </p:grpSpPr>
        <p:pic>
          <p:nvPicPr>
            <p:cNvPr id="365572" name="Picture 4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840121" y="3399488"/>
              <a:ext cx="3457575" cy="282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Rectangle 8"/>
            <p:cNvSpPr/>
            <p:nvPr/>
          </p:nvSpPr>
          <p:spPr>
            <a:xfrm>
              <a:off x="2812004" y="6124944"/>
              <a:ext cx="296170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sz="2000" dirty="0" smtClean="0"/>
                <a:t>Out-Degree Match Percent</a:t>
              </a:r>
              <a:endParaRPr lang="en-US" sz="2000" dirty="0"/>
            </a:p>
          </p:txBody>
        </p:sp>
      </p:grpSp>
      <p:grpSp>
        <p:nvGrpSpPr>
          <p:cNvPr id="5" name="Group 21"/>
          <p:cNvGrpSpPr/>
          <p:nvPr/>
        </p:nvGrpSpPr>
        <p:grpSpPr>
          <a:xfrm>
            <a:off x="2595798" y="2117788"/>
            <a:ext cx="5169107" cy="2039286"/>
            <a:chOff x="2595798" y="2117788"/>
            <a:chExt cx="5169107" cy="2039286"/>
          </a:xfrm>
        </p:grpSpPr>
        <p:pic>
          <p:nvPicPr>
            <p:cNvPr id="14" name="Picture 13" descr="tmp.png"/>
            <p:cNvPicPr>
              <a:picLocks/>
            </p:cNvPicPr>
            <p:nvPr>
              <p:custDataLst>
                <p:tags r:id="rId3"/>
              </p:custDataLst>
            </p:nvPr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128749" y="2117788"/>
              <a:ext cx="3636156" cy="347052"/>
            </a:xfrm>
            <a:prstGeom prst="rect">
              <a:avLst/>
            </a:prstGeom>
            <a:noFill/>
          </p:spPr>
        </p:pic>
        <p:pic>
          <p:nvPicPr>
            <p:cNvPr id="16" name="Picture 15" descr="tmp.png"/>
            <p:cNvPicPr>
              <a:picLocks/>
            </p:cNvPicPr>
            <p:nvPr>
              <p:custDataLst>
                <p:tags r:id="rId4"/>
              </p:custDataLst>
            </p:nvPr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857082" y="3814174"/>
              <a:ext cx="4330700" cy="342900"/>
            </a:xfrm>
            <a:prstGeom prst="rect">
              <a:avLst/>
            </a:prstGeom>
            <a:noFill/>
          </p:spPr>
        </p:pic>
        <p:cxnSp>
          <p:nvCxnSpPr>
            <p:cNvPr id="18" name="Straight Arrow Connector 17"/>
            <p:cNvCxnSpPr/>
            <p:nvPr/>
          </p:nvCxnSpPr>
          <p:spPr>
            <a:xfrm flipH="1">
              <a:off x="3462729" y="2263515"/>
              <a:ext cx="524655" cy="2998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 flipV="1">
              <a:off x="2595798" y="3030511"/>
              <a:ext cx="387245" cy="687050"/>
            </a:xfrm>
            <a:prstGeom prst="straightConnector1">
              <a:avLst/>
            </a:prstGeom>
            <a:ln w="571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31"/>
          <p:cNvGrpSpPr/>
          <p:nvPr/>
        </p:nvGrpSpPr>
        <p:grpSpPr>
          <a:xfrm>
            <a:off x="3822492" y="3052174"/>
            <a:ext cx="5321508" cy="2074462"/>
            <a:chOff x="3822492" y="3052174"/>
            <a:chExt cx="5321508" cy="2074462"/>
          </a:xfrm>
        </p:grpSpPr>
        <p:pic>
          <p:nvPicPr>
            <p:cNvPr id="26" name="Picture 25" descr="tmp.png"/>
            <p:cNvPicPr>
              <a:picLocks/>
            </p:cNvPicPr>
            <p:nvPr>
              <p:custDataLst>
                <p:tags r:id="rId1"/>
              </p:custDataLst>
            </p:nvPr>
          </p:nvPicPr>
          <p:blipFill>
            <a:blip r:embed="rId11" cstate="print"/>
            <a:stretch>
              <a:fillRect/>
            </a:stretch>
          </p:blipFill>
          <p:spPr>
            <a:xfrm>
              <a:off x="3867463" y="3052174"/>
              <a:ext cx="4406900" cy="342900"/>
            </a:xfrm>
            <a:prstGeom prst="rect">
              <a:avLst/>
            </a:prstGeom>
            <a:noFill/>
          </p:spPr>
        </p:pic>
        <p:pic>
          <p:nvPicPr>
            <p:cNvPr id="27" name="Picture 26" descr="tmp.png"/>
            <p:cNvPicPr>
              <a:picLocks/>
            </p:cNvPicPr>
            <p:nvPr>
              <p:custDataLst>
                <p:tags r:id="rId2"/>
              </p:custDataLst>
            </p:nvPr>
          </p:nvPicPr>
          <p:blipFill>
            <a:blip r:embed="rId12" cstate="print"/>
            <a:stretch>
              <a:fillRect/>
            </a:stretch>
          </p:blipFill>
          <p:spPr>
            <a:xfrm>
              <a:off x="5435600" y="4203919"/>
              <a:ext cx="3708400" cy="342900"/>
            </a:xfrm>
            <a:prstGeom prst="rect">
              <a:avLst/>
            </a:prstGeom>
            <a:noFill/>
          </p:spPr>
        </p:pic>
        <p:cxnSp>
          <p:nvCxnSpPr>
            <p:cNvPr id="28" name="Straight Arrow Connector 27"/>
            <p:cNvCxnSpPr/>
            <p:nvPr/>
          </p:nvCxnSpPr>
          <p:spPr>
            <a:xfrm flipH="1">
              <a:off x="5996066" y="4739391"/>
              <a:ext cx="811968" cy="387245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H="1">
              <a:off x="3822492" y="3465227"/>
              <a:ext cx="707037" cy="821960"/>
            </a:xfrm>
            <a:prstGeom prst="straightConnector1">
              <a:avLst/>
            </a:prstGeom>
            <a:ln w="571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mp.png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243883" y="2426152"/>
            <a:ext cx="4699000" cy="3175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1753849" y="464694"/>
            <a:ext cx="67605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Given interface IP pairs, how likely is it that they belong to the same physical router?</a:t>
            </a:r>
            <a:endParaRPr lang="en-US" sz="2800" dirty="0"/>
          </a:p>
        </p:txBody>
      </p:sp>
      <p:sp>
        <p:nvSpPr>
          <p:cNvPr id="15" name="Oval 14"/>
          <p:cNvSpPr/>
          <p:nvPr/>
        </p:nvSpPr>
        <p:spPr>
          <a:xfrm>
            <a:off x="749508" y="584617"/>
            <a:ext cx="689547" cy="689547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00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794478" y="1558976"/>
            <a:ext cx="71353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173574" y="2233534"/>
            <a:ext cx="2923082" cy="629587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27"/>
          <p:cNvGrpSpPr/>
          <p:nvPr/>
        </p:nvGrpSpPr>
        <p:grpSpPr>
          <a:xfrm>
            <a:off x="5471410" y="1798821"/>
            <a:ext cx="3372789" cy="1569660"/>
            <a:chOff x="5471410" y="1768840"/>
            <a:chExt cx="3372789" cy="1569660"/>
          </a:xfrm>
        </p:grpSpPr>
        <p:sp>
          <p:nvSpPr>
            <p:cNvPr id="22" name="TextBox 21"/>
            <p:cNvSpPr txBox="1"/>
            <p:nvPr/>
          </p:nvSpPr>
          <p:spPr>
            <a:xfrm>
              <a:off x="6115989" y="1768840"/>
              <a:ext cx="272821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Traceroute</a:t>
              </a:r>
              <a:r>
                <a:rPr lang="en-US" sz="2400" dirty="0" smtClean="0"/>
                <a:t> extracted features (e.g., IP subnet, hop count </a:t>
              </a:r>
              <a:r>
                <a:rPr lang="en-US" sz="2400" dirty="0" err="1" smtClean="0"/>
                <a:t>match,etc</a:t>
              </a:r>
              <a:r>
                <a:rPr lang="en-US" sz="2400" dirty="0" smtClean="0"/>
                <a:t>.)</a:t>
              </a:r>
              <a:endParaRPr lang="en-US" sz="2400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flipH="1">
              <a:off x="5471410" y="2443396"/>
              <a:ext cx="644577" cy="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45"/>
          <p:cNvGrpSpPr/>
          <p:nvPr/>
        </p:nvGrpSpPr>
        <p:grpSpPr>
          <a:xfrm>
            <a:off x="494675" y="3267856"/>
            <a:ext cx="8079490" cy="1252047"/>
            <a:chOff x="344774" y="4497049"/>
            <a:chExt cx="8079490" cy="1252047"/>
          </a:xfrm>
        </p:grpSpPr>
        <p:pic>
          <p:nvPicPr>
            <p:cNvPr id="20" name="Picture 19" descr="tmp.png"/>
            <p:cNvPicPr>
              <a:picLocks/>
            </p:cNvPicPr>
            <p:nvPr>
              <p:custDataLst>
                <p:tags r:id="rId2"/>
              </p:custDataLst>
            </p:nvPr>
          </p:nvPicPr>
          <p:blipFill>
            <a:blip r:embed="rId5" cstate="print"/>
            <a:stretch>
              <a:fillRect/>
            </a:stretch>
          </p:blipFill>
          <p:spPr>
            <a:xfrm>
              <a:off x="740764" y="5114096"/>
              <a:ext cx="7683500" cy="635000"/>
            </a:xfrm>
            <a:prstGeom prst="rect">
              <a:avLst/>
            </a:prstGeom>
            <a:noFill/>
          </p:spPr>
        </p:pic>
        <p:sp>
          <p:nvSpPr>
            <p:cNvPr id="43" name="TextBox 42"/>
            <p:cNvSpPr txBox="1"/>
            <p:nvPr/>
          </p:nvSpPr>
          <p:spPr>
            <a:xfrm>
              <a:off x="344774" y="4497049"/>
              <a:ext cx="64307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u="sng" dirty="0" smtClean="0"/>
                <a:t>Solution: </a:t>
              </a:r>
              <a:r>
                <a:rPr lang="en-US" sz="2400" dirty="0" smtClean="0"/>
                <a:t>Naïve </a:t>
              </a:r>
              <a:r>
                <a:rPr lang="en-US" sz="2400" dirty="0" err="1" smtClean="0"/>
                <a:t>Bayes</a:t>
              </a:r>
              <a:r>
                <a:rPr lang="en-US" sz="2400" dirty="0" smtClean="0"/>
                <a:t> (i.e., assume independence)</a:t>
              </a:r>
              <a:endParaRPr lang="en-US" sz="2400" dirty="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839449" y="5036695"/>
            <a:ext cx="7405141" cy="830997"/>
          </a:xfrm>
          <a:prstGeom prst="rect">
            <a:avLst/>
          </a:prstGeom>
          <a:noFill/>
          <a:ln w="38100">
            <a:solidFill>
              <a:srgbClr val="00B05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Transforms problem from estimating one K-dimension likelihood, to estimating K one-dimensional likelihoods.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4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AMBLE" val="\documentclass{article}&#10;\pagestyle{empty}&#10;\usepackage{xspace,amssymb,amsfonts,amsmath}&#10;\usepackage{color}&#10;\usepackage{TeX4PPT}&#10;"/>
  <p:tag name="MAGPC" val="200"/>
  <p:tag name="FONTSIZE" val="20"/>
  <p:tag name="DEFAULTFONTSIZE" val="10"/>
  <p:tag name="DEFAULTWIDTH" val="576"/>
  <p:tag name="DEFAULTHEIGHT" val="33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1466"/>
  <p:tag name="BMPHEIGHT" val="175"/>
  <p:tag name="SOURCE" val="\documentclass{slides}&#10;\pagestyle{empty}&#10;\usepackage{color}&#10;\begin{document}&#10;%\color{blue}&#10;$P\left(\mbox{i,k aliased}\left|\right.{\cal M}\right)$&#10;\end{document} "/>
  <p:tag name="TRANSPARENT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1416"/>
  <p:tag name="BMPHEIGHT" val="175"/>
  <p:tag name="SOURCE" val="\documentclass{slides}&#10;\pagestyle{empty}&#10;\usepackage{color}&#10;\begin{document}&#10;%\color{blue}&#10;$P\left(\mbox{i,j aliased}\left|\right.{\cal M}\right)$&#10;\end{document} "/>
  <p:tag name="TRANSPARENT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1416"/>
  <p:tag name="BMPHEIGHT" val="175"/>
  <p:tag name="SOURCE" val="\documentclass{slides}&#10;\pagestyle{empty}&#10;\usepackage{color}&#10;\begin{document}&#10;%\color{blue}&#10;$P\left(\mbox{i,j aliased}\left|\right.{\cal M}\right)$&#10;\end{document} "/>
  <p:tag name="TRANSPARENT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3916"/>
  <p:tag name="BMPHEIGHT" val="175"/>
  <p:tag name="SOURCE" val="\documentclass{slides}&#10;\pagestyle{empty}&#10;\usepackage{color}&#10;\begin{document}&#10;%\color{blue}&#10;\begin{eqnarray*}&#10;\propto P\left(\{M_1,M_2,...,M_K\}\left|\right.\mbox{i,j aliased}\right)P\left(\mbox{i,j aliased}\right)  \\&#10;\end{eqnarray*}&#10;\end{document} "/>
  <p:tag name="TRANSPARENT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2591"/>
  <p:tag name="BMPHEIGHT" val="175"/>
  <p:tag name="SOURCE" val="\documentclass{slides}&#10;\pagestyle{empty}&#10;\usepackage{color}&#10;\begin{document}&#10;%\color{blue}&#10;\begin{eqnarray*}&#10;P\left(\mbox{i,j aliased}\left|\right.\{M_1,M_2,...,M_K\}\right)  &#10;\end{eqnarray*}&#10;\end{document} "/>
  <p:tag name="TRANSPARENT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5275"/>
  <p:tag name="BMPHEIGHT" val="433"/>
  <p:tag name="SOURCE" val="\documentclass{slides}&#10;\pagestyle{empty}&#10;\usepackage{color}&#10;\begin{document}&#10;%\color{blue}&#10;\begin{eqnarray*}&#10;&amp;\approx&amp; P\left(M_1\left|\right.\mbox{i,j aliased}\right)P\left(M_2\left|\right.\mbox{i,j aliased}\right)...\\&#10;&amp; &amp;\hspace{2 cm}...P\left(M_{K-1}\left|\right.\mbox{i,j aliased}\right)P\left(M_K\left|\right.\mbox{i,j aliased}\right)P\left(\mbox{i,j aliased}\right)&#10;\end{eqnarray*}&#10;\end{document} "/>
  <p:tag name="TRANSPARENT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1416"/>
  <p:tag name="BMPHEIGHT" val="175"/>
  <p:tag name="SOURCE" val="\documentclass{slides}&#10;\pagestyle{empty}&#10;\usepackage{color}&#10;\begin{document}&#10;%\color{blue}&#10;$P\left(\mbox{i,j aliased}\left|\right.{{\cal M}}\right)$&#10;\end{document} "/>
  <p:tag name="TRANSPARENT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2225"/>
  <p:tag name="BMPHEIGHT" val="175"/>
  <p:tag name="SOURCE" val="\documentclass{slides}&#10;\pagestyle{empty}&#10;\usepackage{color}&#10;\begin{document}&#10;%\color{blue}&#10;$P\left(out_{match}\left|\right.\mbox{i,j not aliased}\right)$&#10;\end{document} "/>
  <p:tag name="TRANSPARENT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1875"/>
  <p:tag name="BMPHEIGHT" val="175"/>
  <p:tag name="SOURCE" val="\documentclass{slides}&#10;\pagestyle{empty}&#10;\usepackage{color}&#10;\begin{document}&#10;%\color{blue}&#10;$P\left(out_{match}\left|\right.\mbox{i,j aliased}\right)$&#10;\end{document} "/>
  <p:tag name="TRANSPARENT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1841"/>
  <p:tag name="BMPHEIGHT" val="175"/>
  <p:tag name="SOURCE" val="\documentclass{slides}&#10;\pagestyle{empty}&#10;\usepackage{color}&#10;\begin{document}&#10;%\color{blue}&#10;$P\left(IP_{subnet}\left|\right.\mbox{i,j aliased}\right)$&#10;\end{document} "/>
  <p:tag name="TRANSPARENT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2191"/>
  <p:tag name="BMPHEIGHT" val="175"/>
  <p:tag name="SOURCE" val="\documentclass{slides}&#10;\pagestyle{empty}&#10;\usepackage{color}&#10;\begin{document}&#10;%\color{blue}&#10;$P\left(IP_{subnet}\left|\right.\mbox{i,j not aliased}\right)$&#10;\end{document} "/>
  <p:tag name="TRANSPARENT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2591"/>
  <p:tag name="BMPHEIGHT" val="175"/>
  <p:tag name="SOURCE" val="\documentclass{slides}&#10;\pagestyle{empty}&#10;\usepackage{color}&#10;\begin{document}&#10;%\color{blue}&#10;\begin{eqnarray*}&#10;P\left(\mbox{i,j aliased}\left|\right.\{M_1,M_2,...,M_K\}\right)  &#10;\end{eqnarray*}&#10;\end{document} "/>
  <p:tag name="TRANSPARENT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5275"/>
  <p:tag name="BMPHEIGHT" val="433"/>
  <p:tag name="SOURCE" val="\documentclass{slides}&#10;\pagestyle{empty}&#10;\usepackage{color}&#10;\begin{document}&#10;%\color{blue}&#10;\begin{eqnarray*}&#10;&amp;\approx&amp; P\left(M_1\left|\right.\mbox{i,j aliased}\right)P\left(M_2\left|\right.\mbox{i,j aliased}\right)...\\&#10;&amp; &amp;\hspace{2 cm}...P\left(M_{K-1}\left|\right.\mbox{i,j aliased}\right)P\left(M_K\left|\right.\mbox{i,j aliased}\right)P\left(\mbox{i,j aliased}\right)&#10;\end{eqnarray*}&#10;\end{document} "/>
  <p:tag name="TRANSPARENT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1466"/>
  <p:tag name="BMPHEIGHT" val="175"/>
  <p:tag name="SOURCE" val="\documentclass{slides}&#10;\pagestyle{empty}&#10;\usepackage{color}&#10;\begin{document}&#10;%\color{blue}&#10;$P\left(\mbox{j,k aliased}\left|\right.{\cal M}\right)$&#10;\end{document} "/>
  <p:tag name="TRANSPARENT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22658</TotalTime>
  <Words>1088</Words>
  <Application>Microsoft Office PowerPoint</Application>
  <PresentationFormat>On-screen Show (4:3)</PresentationFormat>
  <Paragraphs>233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AliasCluster: A Lightweight Approach to Interface Disambiguation   Brian Eriksson Technicolor Palo Alto</vt:lpstr>
      <vt:lpstr>Map of the Internet?</vt:lpstr>
      <vt:lpstr>Slide 3</vt:lpstr>
      <vt:lpstr>Prior Disambiguation Work and Limitations</vt:lpstr>
      <vt:lpstr>Slide 5</vt:lpstr>
      <vt:lpstr>Slide 6</vt:lpstr>
      <vt:lpstr>Slide 7</vt:lpstr>
      <vt:lpstr>Slide 8</vt:lpstr>
      <vt:lpstr>Slide 9</vt:lpstr>
      <vt:lpstr>Naïve Bayes – Combined Performance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Experiment Setup</vt:lpstr>
      <vt:lpstr>Slide 19</vt:lpstr>
      <vt:lpstr>Conclusions</vt:lpstr>
      <vt:lpstr>Future Work</vt:lpstr>
      <vt:lpstr>Questions?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</dc:creator>
  <cp:lastModifiedBy>Brian Eriksson</cp:lastModifiedBy>
  <cp:revision>1403</cp:revision>
  <cp:lastPrinted>1601-01-01T00:00:00Z</cp:lastPrinted>
  <dcterms:created xsi:type="dcterms:W3CDTF">2011-02-10T06:55:19Z</dcterms:created>
  <dcterms:modified xsi:type="dcterms:W3CDTF">2013-04-30T21:30:25Z</dcterms:modified>
</cp:coreProperties>
</file>