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523" r:id="rId4"/>
    <p:sldId id="517" r:id="rId5"/>
    <p:sldId id="623" r:id="rId6"/>
    <p:sldId id="626" r:id="rId7"/>
    <p:sldId id="627" r:id="rId8"/>
    <p:sldId id="624" r:id="rId9"/>
    <p:sldId id="629" r:id="rId10"/>
    <p:sldId id="690" r:id="rId11"/>
    <p:sldId id="695" r:id="rId12"/>
    <p:sldId id="696" r:id="rId13"/>
    <p:sldId id="697" r:id="rId14"/>
    <p:sldId id="698" r:id="rId15"/>
    <p:sldId id="691" r:id="rId16"/>
    <p:sldId id="685" r:id="rId17"/>
    <p:sldId id="654" r:id="rId18"/>
    <p:sldId id="634" r:id="rId19"/>
    <p:sldId id="602" r:id="rId20"/>
    <p:sldId id="603" r:id="rId21"/>
    <p:sldId id="604" r:id="rId22"/>
    <p:sldId id="639" r:id="rId23"/>
    <p:sldId id="640" r:id="rId24"/>
    <p:sldId id="641" r:id="rId25"/>
    <p:sldId id="300" r:id="rId26"/>
  </p:sldIdLst>
  <p:sldSz cx="9144000" cy="6858000" type="screen4x3"/>
  <p:notesSz cx="6400800" cy="8686800"/>
  <p:custDataLst>
    <p:tags r:id="rId28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00"/>
    <a:srgbClr val="000099"/>
    <a:srgbClr val="000000"/>
    <a:srgbClr val="DC0000"/>
    <a:srgbClr val="CC0000"/>
    <a:srgbClr val="333399"/>
    <a:srgbClr val="4F81BD"/>
    <a:srgbClr val="00B8FF"/>
    <a:srgbClr val="000066"/>
    <a:srgbClr val="2121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3548" autoAdjust="0"/>
  </p:normalViewPr>
  <p:slideViewPr>
    <p:cSldViewPr snapToGrid="0">
      <p:cViewPr>
        <p:scale>
          <a:sx n="66" d="100"/>
          <a:sy n="66" d="100"/>
        </p:scale>
        <p:origin x="-1188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717463" y="-10674350"/>
            <a:ext cx="15101888" cy="1132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39763" y="4125913"/>
            <a:ext cx="5110162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962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8813"/>
            <a:ext cx="4343400" cy="3257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9763" y="4125913"/>
            <a:ext cx="5111750" cy="39020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8813"/>
            <a:ext cx="4343400" cy="3257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9763" y="4125913"/>
            <a:ext cx="5111750" cy="39020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17463" y="-10674350"/>
            <a:ext cx="15105063" cy="11328400"/>
          </a:xfrm>
        </p:spPr>
      </p:sp>
      <p:sp>
        <p:nvSpPr>
          <p:cNvPr id="1792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39763" y="4125913"/>
            <a:ext cx="5111750" cy="390207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2717463" y="-10674350"/>
            <a:ext cx="15106651" cy="11329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9763" y="4125913"/>
            <a:ext cx="5111750" cy="39020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B2F-5121-43C5-89AD-D33A1A35B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220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B23A-E0AF-4BE3-BE60-23145482E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6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D3F8-5737-4584-B2F3-DA6EA3D42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45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4488" cy="4651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2488" cy="465138"/>
          </a:xfrm>
        </p:spPr>
        <p:txBody>
          <a:bodyPr/>
          <a:lstStyle>
            <a:lvl1pPr>
              <a:defRPr/>
            </a:lvl1pPr>
          </a:lstStyle>
          <a:p>
            <a:fld id="{4A77C327-5993-4F2F-8F78-95E798791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59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C30-2F6D-47FC-BD17-D88942DF5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6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C4F1-85B5-4668-ACE0-FAAF1F1D4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85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47BF5-9990-419D-AD1B-56530ABA7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11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7C8-03E9-4820-B7F0-028BC6CF7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87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7B8-C903-4A56-A0B0-BB834A9B4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15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90F03-AD89-412E-A232-BA4C8E8D2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097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661-450F-4DAE-BFB3-E38961714A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75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5B8E-EB43-43D7-8292-C1EF11744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92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25E2-7F19-4C1C-8C60-B239CA91C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09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458200" cy="1470025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Understanding Geolocation Accuracy using Network Geometry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Brian Eriksson</a:t>
            </a:r>
            <a:br>
              <a:rPr lang="en-US" sz="2800" dirty="0" smtClean="0"/>
            </a:br>
            <a:r>
              <a:rPr lang="en-US" sz="2800" dirty="0" smtClean="0"/>
              <a:t>Technicolor Palo Alto</a:t>
            </a:r>
            <a:endParaRPr lang="en-US" sz="32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5101771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Mark Crovella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Boston University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7220" y="4095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focus on two methods: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666325"/>
              </p:ext>
            </p:extLst>
          </p:nvPr>
        </p:nvGraphicFramePr>
        <p:xfrm>
          <a:off x="182880" y="1508760"/>
          <a:ext cx="8762999" cy="460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8912"/>
                <a:gridCol w="2024155"/>
                <a:gridCol w="1655232"/>
                <a:gridCol w="2044700"/>
              </a:tblGrid>
              <a:tr h="4907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Published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Median</a:t>
                      </a:r>
                      <a:r>
                        <a:rPr lang="en-US" sz="2000" baseline="0" dirty="0" smtClean="0"/>
                        <a:t> Error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Landmarks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Locations</a:t>
                      </a:r>
                      <a:endParaRPr lang="en-US" sz="2000" dirty="0"/>
                    </a:p>
                  </a:txBody>
                  <a:tcPr/>
                </a:tc>
              </a:tr>
              <a:tr h="300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Shortest Ping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- [Katz -Bassett et. al. 2007]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North America</a:t>
                      </a:r>
                      <a:endParaRPr lang="en-US" sz="2000" b="0" dirty="0"/>
                    </a:p>
                  </a:txBody>
                  <a:tcPr/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Topology-Based - [Katz -Bassett et. al. 2007]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118 miles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North America</a:t>
                      </a:r>
                      <a:endParaRPr lang="en-US" sz="20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41 miles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68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North America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01073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Constraint-Based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–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Gueye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et. al. 2006]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13.6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Western Europe</a:t>
                      </a:r>
                      <a:endParaRPr lang="en-US" sz="2000" b="0" dirty="0"/>
                    </a:p>
                  </a:txBody>
                  <a:tcPr/>
                </a:tc>
              </a:tr>
              <a:tr h="350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Continental US</a:t>
                      </a:r>
                      <a:endParaRPr lang="en-US" sz="2000" b="0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Posit – [</a:t>
                      </a: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Eriksson et. al. 2012]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21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miles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25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Continental US</a:t>
                      </a:r>
                      <a:endParaRPr lang="en-US" sz="20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907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Street-Level - [Wang et. al. 2011]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0.42 miles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76,000</a:t>
                      </a: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United States</a:t>
                      </a:r>
                      <a:endParaRPr lang="en-US" sz="20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03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>
          <a:xfrm>
            <a:off x="4302177" y="3045501"/>
            <a:ext cx="4650917" cy="3626204"/>
            <a:chOff x="4302177" y="3045501"/>
            <a:chExt cx="4650917" cy="3626204"/>
          </a:xfrm>
        </p:grpSpPr>
        <p:sp>
          <p:nvSpPr>
            <p:cNvPr id="5" name="TextBox 4"/>
            <p:cNvSpPr txBox="1"/>
            <p:nvPr/>
          </p:nvSpPr>
          <p:spPr>
            <a:xfrm>
              <a:off x="5591331" y="3045501"/>
              <a:ext cx="3297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Constraint-Based</a:t>
              </a:r>
              <a:endParaRPr lang="en-US" sz="2800" dirty="0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83" t="6989" r="5639" b="8166"/>
            <a:stretch/>
          </p:blipFill>
          <p:spPr bwMode="auto">
            <a:xfrm>
              <a:off x="4302177" y="3612630"/>
              <a:ext cx="4650917" cy="305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434" y="4981455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63" y="3948521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951" y="5348392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8160" l="2041" r="98980">
                          <a14:foregroundMark x1="34184" y1="65644" x2="62755" y2="65644"/>
                          <a14:foregroundMark x1="31633" y1="79141" x2="72449" y2="87117"/>
                          <a14:foregroundMark x1="15306" y1="95092" x2="34184" y2="92638"/>
                          <a14:backgroundMark x1="5612" y1="29448" x2="5102" y2="62577"/>
                          <a14:backgroundMark x1="92857" y1="26994" x2="92857" y2="60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484" y="4818300"/>
              <a:ext cx="524586" cy="458224"/>
            </a:xfrm>
            <a:prstGeom prst="rect">
              <a:avLst/>
            </a:prstGeom>
          </p:spPr>
        </p:pic>
        <p:pic>
          <p:nvPicPr>
            <p:cNvPr id="69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091" y="4354364"/>
              <a:ext cx="461543" cy="4148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5771571" y="5503888"/>
              <a:ext cx="1066443" cy="46166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Target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943302" y="5880315"/>
              <a:ext cx="1633571" cy="46166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Landmarks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16" name="Group 82"/>
          <p:cNvGrpSpPr/>
          <p:nvPr/>
        </p:nvGrpSpPr>
        <p:grpSpPr>
          <a:xfrm>
            <a:off x="5356537" y="4505626"/>
            <a:ext cx="1968588" cy="967700"/>
            <a:chOff x="5356537" y="4505626"/>
            <a:chExt cx="1968588" cy="967700"/>
          </a:xfrm>
        </p:grpSpPr>
        <p:grpSp>
          <p:nvGrpSpPr>
            <p:cNvPr id="17" name="Group 14"/>
            <p:cNvGrpSpPr/>
            <p:nvPr/>
          </p:nvGrpSpPr>
          <p:grpSpPr>
            <a:xfrm>
              <a:off x="6681296" y="5212420"/>
              <a:ext cx="643829" cy="260906"/>
              <a:chOff x="2856015" y="3090574"/>
              <a:chExt cx="1506538" cy="595313"/>
            </a:xfrm>
          </p:grpSpPr>
          <p:sp>
            <p:nvSpPr>
              <p:cNvPr id="52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8"/>
            <p:cNvGrpSpPr/>
            <p:nvPr/>
          </p:nvGrpSpPr>
          <p:grpSpPr>
            <a:xfrm>
              <a:off x="5368031" y="4505626"/>
              <a:ext cx="643829" cy="260906"/>
              <a:chOff x="2856015" y="3090574"/>
              <a:chExt cx="1506538" cy="595313"/>
            </a:xfrm>
          </p:grpSpPr>
          <p:sp>
            <p:nvSpPr>
              <p:cNvPr id="50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24"/>
            <p:cNvGrpSpPr/>
            <p:nvPr/>
          </p:nvGrpSpPr>
          <p:grpSpPr>
            <a:xfrm rot="18994850">
              <a:off x="5356537" y="5107009"/>
              <a:ext cx="643829" cy="260906"/>
              <a:chOff x="2856015" y="3090574"/>
              <a:chExt cx="1506538" cy="595313"/>
            </a:xfrm>
          </p:grpSpPr>
          <p:sp>
            <p:nvSpPr>
              <p:cNvPr id="48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8"/>
            <p:cNvGrpSpPr/>
            <p:nvPr/>
          </p:nvGrpSpPr>
          <p:grpSpPr>
            <a:xfrm rot="6327152">
              <a:off x="6585550" y="4728662"/>
              <a:ext cx="187919" cy="183636"/>
              <a:chOff x="2856015" y="3090574"/>
              <a:chExt cx="1506538" cy="595313"/>
            </a:xfrm>
          </p:grpSpPr>
          <p:sp>
            <p:nvSpPr>
              <p:cNvPr id="75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3" t="6989" r="5639" b="8166"/>
          <a:stretch/>
        </p:blipFill>
        <p:spPr bwMode="auto">
          <a:xfrm>
            <a:off x="4302177" y="3612630"/>
            <a:ext cx="4650917" cy="30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63" y="3948521"/>
            <a:ext cx="509785" cy="48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160" l="2041" r="98980">
                        <a14:foregroundMark x1="34184" y1="65644" x2="62755" y2="65644"/>
                        <a14:foregroundMark x1="31633" y1="79141" x2="72449" y2="87117"/>
                        <a14:foregroundMark x1="15306" y1="95092" x2="34184" y2="92638"/>
                        <a14:backgroundMark x1="5612" y1="29448" x2="5102" y2="62577"/>
                        <a14:backgroundMark x1="92857" y1="26994" x2="92857" y2="60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4" y="4818300"/>
            <a:ext cx="524586" cy="458224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5368031" y="4505626"/>
            <a:ext cx="643829" cy="260906"/>
            <a:chOff x="2856015" y="3090574"/>
            <a:chExt cx="1506538" cy="595313"/>
          </a:xfrm>
        </p:grpSpPr>
        <p:sp>
          <p:nvSpPr>
            <p:cNvPr id="50" name="Freeform 7"/>
            <p:cNvSpPr>
              <a:spLocks/>
            </p:cNvSpPr>
            <p:nvPr/>
          </p:nvSpPr>
          <p:spPr bwMode="auto">
            <a:xfrm rot="921821">
              <a:off x="2856015" y="3090574"/>
              <a:ext cx="1506538" cy="366713"/>
            </a:xfrm>
            <a:custGeom>
              <a:avLst/>
              <a:gdLst>
                <a:gd name="T0" fmla="*/ 0 w 949"/>
                <a:gd name="T1" fmla="*/ 0 h 231"/>
                <a:gd name="T2" fmla="*/ 501 w 949"/>
                <a:gd name="T3" fmla="*/ 66 h 231"/>
                <a:gd name="T4" fmla="*/ 949 w 949"/>
                <a:gd name="T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9" h="231">
                  <a:moveTo>
                    <a:pt x="0" y="0"/>
                  </a:moveTo>
                  <a:cubicBezTo>
                    <a:pt x="83" y="11"/>
                    <a:pt x="343" y="28"/>
                    <a:pt x="501" y="66"/>
                  </a:cubicBezTo>
                  <a:cubicBezTo>
                    <a:pt x="659" y="104"/>
                    <a:pt x="856" y="197"/>
                    <a:pt x="949" y="231"/>
                  </a:cubicBezTo>
                </a:path>
              </a:pathLst>
            </a:custGeom>
            <a:noFill/>
            <a:ln w="3816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rot="11721821">
              <a:off x="2856015" y="3319174"/>
              <a:ext cx="1506538" cy="366713"/>
            </a:xfrm>
            <a:custGeom>
              <a:avLst/>
              <a:gdLst>
                <a:gd name="T0" fmla="*/ 0 w 949"/>
                <a:gd name="T1" fmla="*/ 0 h 231"/>
                <a:gd name="T2" fmla="*/ 501 w 949"/>
                <a:gd name="T3" fmla="*/ 66 h 231"/>
                <a:gd name="T4" fmla="*/ 949 w 949"/>
                <a:gd name="T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9" h="231">
                  <a:moveTo>
                    <a:pt x="0" y="0"/>
                  </a:moveTo>
                  <a:cubicBezTo>
                    <a:pt x="83" y="11"/>
                    <a:pt x="343" y="28"/>
                    <a:pt x="501" y="66"/>
                  </a:cubicBezTo>
                  <a:cubicBezTo>
                    <a:pt x="659" y="104"/>
                    <a:pt x="856" y="197"/>
                    <a:pt x="949" y="231"/>
                  </a:cubicBezTo>
                </a:path>
              </a:pathLst>
            </a:custGeom>
            <a:noFill/>
            <a:ln w="3816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7"/>
          <p:cNvGrpSpPr/>
          <p:nvPr/>
        </p:nvGrpSpPr>
        <p:grpSpPr>
          <a:xfrm>
            <a:off x="1723869" y="1528997"/>
            <a:ext cx="5606321" cy="5329003"/>
            <a:chOff x="1723869" y="1528997"/>
            <a:chExt cx="5606321" cy="5329003"/>
          </a:xfrm>
        </p:grpSpPr>
        <p:grpSp>
          <p:nvGrpSpPr>
            <p:cNvPr id="10" name="Group 62"/>
            <p:cNvGrpSpPr/>
            <p:nvPr/>
          </p:nvGrpSpPr>
          <p:grpSpPr>
            <a:xfrm>
              <a:off x="1723869" y="1528997"/>
              <a:ext cx="5606321" cy="5329003"/>
              <a:chOff x="1723869" y="1528997"/>
              <a:chExt cx="5606321" cy="532900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803161" y="2218545"/>
                <a:ext cx="4317168" cy="3927422"/>
              </a:xfrm>
              <a:prstGeom prst="ellipse">
                <a:avLst/>
              </a:prstGeom>
              <a:solidFill>
                <a:srgbClr val="000000">
                  <a:alpha val="30196"/>
                </a:srgb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23869" y="1528997"/>
                <a:ext cx="2563318" cy="5329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270353" y="1528998"/>
                <a:ext cx="4059837" cy="2053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527030" y="4976734"/>
              <a:ext cx="1214203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Feasible Region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91331" y="3045501"/>
            <a:ext cx="329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Constraint-Based</a:t>
            </a:r>
            <a:endParaRPr lang="en-US" sz="28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5336498" y="4197246"/>
            <a:ext cx="3627620" cy="1365221"/>
            <a:chOff x="5336498" y="4197246"/>
            <a:chExt cx="3627620" cy="1365221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336498" y="4197246"/>
              <a:ext cx="1603948" cy="449705"/>
            </a:xfrm>
            <a:prstGeom prst="straightConnector1">
              <a:avLst/>
            </a:prstGeom>
            <a:ln w="76200">
              <a:solidFill>
                <a:srgbClr val="000099"/>
              </a:solidFill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25259" y="4362138"/>
              <a:ext cx="1738859" cy="120032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Maximum Geographic Distance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>
          <a:xfrm>
            <a:off x="4302177" y="3045501"/>
            <a:ext cx="4650917" cy="3626204"/>
            <a:chOff x="4302177" y="3045501"/>
            <a:chExt cx="4650917" cy="3626204"/>
          </a:xfrm>
        </p:grpSpPr>
        <p:sp>
          <p:nvSpPr>
            <p:cNvPr id="5" name="TextBox 4"/>
            <p:cNvSpPr txBox="1"/>
            <p:nvPr/>
          </p:nvSpPr>
          <p:spPr>
            <a:xfrm>
              <a:off x="5591331" y="3045501"/>
              <a:ext cx="3297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Constraint-Based</a:t>
              </a:r>
              <a:endParaRPr lang="en-US" sz="2800" dirty="0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83" t="6989" r="5639" b="8166"/>
            <a:stretch/>
          </p:blipFill>
          <p:spPr bwMode="auto">
            <a:xfrm>
              <a:off x="4302177" y="3612630"/>
              <a:ext cx="4650917" cy="305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434" y="4981455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63" y="3948521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951" y="5348392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8160" l="2041" r="98980">
                          <a14:foregroundMark x1="34184" y1="65644" x2="62755" y2="65644"/>
                          <a14:foregroundMark x1="31633" y1="79141" x2="72449" y2="87117"/>
                          <a14:foregroundMark x1="15306" y1="95092" x2="34184" y2="92638"/>
                          <a14:backgroundMark x1="5612" y1="29448" x2="5102" y2="62577"/>
                          <a14:backgroundMark x1="92857" y1="26994" x2="92857" y2="60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484" y="4818300"/>
              <a:ext cx="524586" cy="458224"/>
            </a:xfrm>
            <a:prstGeom prst="rect">
              <a:avLst/>
            </a:prstGeom>
          </p:spPr>
        </p:pic>
        <p:pic>
          <p:nvPicPr>
            <p:cNvPr id="69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091" y="4354364"/>
              <a:ext cx="461543" cy="4148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Freeform 53"/>
          <p:cNvSpPr/>
          <p:nvPr/>
        </p:nvSpPr>
        <p:spPr>
          <a:xfrm>
            <a:off x="5405120" y="4011930"/>
            <a:ext cx="1367790" cy="1675130"/>
          </a:xfrm>
          <a:custGeom>
            <a:avLst/>
            <a:gdLst>
              <a:gd name="connsiteX0" fmla="*/ 502920 w 1310640"/>
              <a:gd name="connsiteY0" fmla="*/ 0 h 1470660"/>
              <a:gd name="connsiteX1" fmla="*/ 7620 w 1310640"/>
              <a:gd name="connsiteY1" fmla="*/ 381000 h 1470660"/>
              <a:gd name="connsiteX2" fmla="*/ 0 w 1310640"/>
              <a:gd name="connsiteY2" fmla="*/ 1432560 h 1470660"/>
              <a:gd name="connsiteX3" fmla="*/ 1280160 w 1310640"/>
              <a:gd name="connsiteY3" fmla="*/ 1470660 h 1470660"/>
              <a:gd name="connsiteX4" fmla="*/ 1310640 w 1310640"/>
              <a:gd name="connsiteY4" fmla="*/ 800100 h 1470660"/>
              <a:gd name="connsiteX5" fmla="*/ 502920 w 1310640"/>
              <a:gd name="connsiteY5" fmla="*/ 0 h 1470660"/>
              <a:gd name="connsiteX0" fmla="*/ 502920 w 1310640"/>
              <a:gd name="connsiteY0" fmla="*/ 69850 h 1540510"/>
              <a:gd name="connsiteX1" fmla="*/ 7620 w 1310640"/>
              <a:gd name="connsiteY1" fmla="*/ 450850 h 1540510"/>
              <a:gd name="connsiteX2" fmla="*/ 0 w 1310640"/>
              <a:gd name="connsiteY2" fmla="*/ 1502410 h 1540510"/>
              <a:gd name="connsiteX3" fmla="*/ 1280160 w 1310640"/>
              <a:gd name="connsiteY3" fmla="*/ 1540510 h 1540510"/>
              <a:gd name="connsiteX4" fmla="*/ 1310640 w 1310640"/>
              <a:gd name="connsiteY4" fmla="*/ 869950 h 1540510"/>
              <a:gd name="connsiteX5" fmla="*/ 502920 w 1310640"/>
              <a:gd name="connsiteY5" fmla="*/ 69850 h 1540510"/>
              <a:gd name="connsiteX0" fmla="*/ 502920 w 1310640"/>
              <a:gd name="connsiteY0" fmla="*/ 69850 h 1540510"/>
              <a:gd name="connsiteX1" fmla="*/ 68580 w 1310640"/>
              <a:gd name="connsiteY1" fmla="*/ 542290 h 1540510"/>
              <a:gd name="connsiteX2" fmla="*/ 0 w 1310640"/>
              <a:gd name="connsiteY2" fmla="*/ 1502410 h 1540510"/>
              <a:gd name="connsiteX3" fmla="*/ 1280160 w 1310640"/>
              <a:gd name="connsiteY3" fmla="*/ 1540510 h 1540510"/>
              <a:gd name="connsiteX4" fmla="*/ 1310640 w 1310640"/>
              <a:gd name="connsiteY4" fmla="*/ 869950 h 1540510"/>
              <a:gd name="connsiteX5" fmla="*/ 502920 w 1310640"/>
              <a:gd name="connsiteY5" fmla="*/ 69850 h 1540510"/>
              <a:gd name="connsiteX0" fmla="*/ 704850 w 1512570"/>
              <a:gd name="connsiteY0" fmla="*/ 69850 h 1540510"/>
              <a:gd name="connsiteX1" fmla="*/ 270510 w 1512570"/>
              <a:gd name="connsiteY1" fmla="*/ 542290 h 1540510"/>
              <a:gd name="connsiteX2" fmla="*/ 201930 w 1512570"/>
              <a:gd name="connsiteY2" fmla="*/ 1502410 h 1540510"/>
              <a:gd name="connsiteX3" fmla="*/ 1482090 w 1512570"/>
              <a:gd name="connsiteY3" fmla="*/ 1540510 h 1540510"/>
              <a:gd name="connsiteX4" fmla="*/ 1512570 w 1512570"/>
              <a:gd name="connsiteY4" fmla="*/ 869950 h 1540510"/>
              <a:gd name="connsiteX5" fmla="*/ 704850 w 1512570"/>
              <a:gd name="connsiteY5" fmla="*/ 69850 h 1540510"/>
              <a:gd name="connsiteX0" fmla="*/ 716280 w 1524000"/>
              <a:gd name="connsiteY0" fmla="*/ 69850 h 1540510"/>
              <a:gd name="connsiteX1" fmla="*/ 83820 w 1524000"/>
              <a:gd name="connsiteY1" fmla="*/ 496570 h 1540510"/>
              <a:gd name="connsiteX2" fmla="*/ 213360 w 1524000"/>
              <a:gd name="connsiteY2" fmla="*/ 1502410 h 1540510"/>
              <a:gd name="connsiteX3" fmla="*/ 1493520 w 1524000"/>
              <a:gd name="connsiteY3" fmla="*/ 1540510 h 1540510"/>
              <a:gd name="connsiteX4" fmla="*/ 1524000 w 1524000"/>
              <a:gd name="connsiteY4" fmla="*/ 869950 h 1540510"/>
              <a:gd name="connsiteX5" fmla="*/ 716280 w 1524000"/>
              <a:gd name="connsiteY5" fmla="*/ 69850 h 1540510"/>
              <a:gd name="connsiteX0" fmla="*/ 716280 w 1524000"/>
              <a:gd name="connsiteY0" fmla="*/ 69850 h 1540510"/>
              <a:gd name="connsiteX1" fmla="*/ 83820 w 1524000"/>
              <a:gd name="connsiteY1" fmla="*/ 496570 h 1540510"/>
              <a:gd name="connsiteX2" fmla="*/ 213360 w 1524000"/>
              <a:gd name="connsiteY2" fmla="*/ 1502410 h 1540510"/>
              <a:gd name="connsiteX3" fmla="*/ 1493520 w 1524000"/>
              <a:gd name="connsiteY3" fmla="*/ 1540510 h 1540510"/>
              <a:gd name="connsiteX4" fmla="*/ 1524000 w 1524000"/>
              <a:gd name="connsiteY4" fmla="*/ 869950 h 1540510"/>
              <a:gd name="connsiteX5" fmla="*/ 716280 w 1524000"/>
              <a:gd name="connsiteY5" fmla="*/ 69850 h 1540510"/>
              <a:gd name="connsiteX0" fmla="*/ 716280 w 1711960"/>
              <a:gd name="connsiteY0" fmla="*/ 69850 h 1540510"/>
              <a:gd name="connsiteX1" fmla="*/ 83820 w 1711960"/>
              <a:gd name="connsiteY1" fmla="*/ 496570 h 1540510"/>
              <a:gd name="connsiteX2" fmla="*/ 213360 w 1711960"/>
              <a:gd name="connsiteY2" fmla="*/ 1502410 h 1540510"/>
              <a:gd name="connsiteX3" fmla="*/ 1493520 w 1711960"/>
              <a:gd name="connsiteY3" fmla="*/ 1540510 h 1540510"/>
              <a:gd name="connsiteX4" fmla="*/ 1524000 w 1711960"/>
              <a:gd name="connsiteY4" fmla="*/ 869950 h 1540510"/>
              <a:gd name="connsiteX5" fmla="*/ 716280 w 1711960"/>
              <a:gd name="connsiteY5" fmla="*/ 69850 h 1540510"/>
              <a:gd name="connsiteX0" fmla="*/ 716280 w 1711960"/>
              <a:gd name="connsiteY0" fmla="*/ 69850 h 1676400"/>
              <a:gd name="connsiteX1" fmla="*/ 83820 w 1711960"/>
              <a:gd name="connsiteY1" fmla="*/ 496570 h 1676400"/>
              <a:gd name="connsiteX2" fmla="*/ 213360 w 1711960"/>
              <a:gd name="connsiteY2" fmla="*/ 1502410 h 1676400"/>
              <a:gd name="connsiteX3" fmla="*/ 1493520 w 1711960"/>
              <a:gd name="connsiteY3" fmla="*/ 1540510 h 1676400"/>
              <a:gd name="connsiteX4" fmla="*/ 1524000 w 1711960"/>
              <a:gd name="connsiteY4" fmla="*/ 869950 h 1676400"/>
              <a:gd name="connsiteX5" fmla="*/ 716280 w 1711960"/>
              <a:gd name="connsiteY5" fmla="*/ 69850 h 1676400"/>
              <a:gd name="connsiteX0" fmla="*/ 716280 w 1584960"/>
              <a:gd name="connsiteY0" fmla="*/ 69850 h 1691640"/>
              <a:gd name="connsiteX1" fmla="*/ 83820 w 1584960"/>
              <a:gd name="connsiteY1" fmla="*/ 496570 h 1691640"/>
              <a:gd name="connsiteX2" fmla="*/ 213360 w 1584960"/>
              <a:gd name="connsiteY2" fmla="*/ 1502410 h 1691640"/>
              <a:gd name="connsiteX3" fmla="*/ 1082040 w 1584960"/>
              <a:gd name="connsiteY3" fmla="*/ 1586230 h 1691640"/>
              <a:gd name="connsiteX4" fmla="*/ 1524000 w 1584960"/>
              <a:gd name="connsiteY4" fmla="*/ 869950 h 1691640"/>
              <a:gd name="connsiteX5" fmla="*/ 716280 w 1584960"/>
              <a:gd name="connsiteY5" fmla="*/ 69850 h 1691640"/>
              <a:gd name="connsiteX0" fmla="*/ 716280 w 1386840"/>
              <a:gd name="connsiteY0" fmla="*/ 69850 h 1703070"/>
              <a:gd name="connsiteX1" fmla="*/ 83820 w 1386840"/>
              <a:gd name="connsiteY1" fmla="*/ 496570 h 1703070"/>
              <a:gd name="connsiteX2" fmla="*/ 213360 w 1386840"/>
              <a:gd name="connsiteY2" fmla="*/ 1502410 h 1703070"/>
              <a:gd name="connsiteX3" fmla="*/ 1082040 w 1386840"/>
              <a:gd name="connsiteY3" fmla="*/ 1586230 h 1703070"/>
              <a:gd name="connsiteX4" fmla="*/ 1325880 w 1386840"/>
              <a:gd name="connsiteY4" fmla="*/ 801370 h 1703070"/>
              <a:gd name="connsiteX5" fmla="*/ 716280 w 1386840"/>
              <a:gd name="connsiteY5" fmla="*/ 69850 h 1703070"/>
              <a:gd name="connsiteX0" fmla="*/ 716280 w 1386840"/>
              <a:gd name="connsiteY0" fmla="*/ 69850 h 1703070"/>
              <a:gd name="connsiteX1" fmla="*/ 83820 w 1386840"/>
              <a:gd name="connsiteY1" fmla="*/ 496570 h 1703070"/>
              <a:gd name="connsiteX2" fmla="*/ 213360 w 1386840"/>
              <a:gd name="connsiteY2" fmla="*/ 1502410 h 1703070"/>
              <a:gd name="connsiteX3" fmla="*/ 1082040 w 1386840"/>
              <a:gd name="connsiteY3" fmla="*/ 1586230 h 1703070"/>
              <a:gd name="connsiteX4" fmla="*/ 1325880 w 1386840"/>
              <a:gd name="connsiteY4" fmla="*/ 801370 h 1703070"/>
              <a:gd name="connsiteX5" fmla="*/ 716280 w 1386840"/>
              <a:gd name="connsiteY5" fmla="*/ 69850 h 1703070"/>
              <a:gd name="connsiteX0" fmla="*/ 697230 w 1367790"/>
              <a:gd name="connsiteY0" fmla="*/ 69850 h 1675130"/>
              <a:gd name="connsiteX1" fmla="*/ 64770 w 1367790"/>
              <a:gd name="connsiteY1" fmla="*/ 496570 h 1675130"/>
              <a:gd name="connsiteX2" fmla="*/ 308610 w 1367790"/>
              <a:gd name="connsiteY2" fmla="*/ 1334770 h 1675130"/>
              <a:gd name="connsiteX3" fmla="*/ 1062990 w 1367790"/>
              <a:gd name="connsiteY3" fmla="*/ 1586230 h 1675130"/>
              <a:gd name="connsiteX4" fmla="*/ 1306830 w 1367790"/>
              <a:gd name="connsiteY4" fmla="*/ 801370 h 1675130"/>
              <a:gd name="connsiteX5" fmla="*/ 697230 w 1367790"/>
              <a:gd name="connsiteY5" fmla="*/ 69850 h 1675130"/>
              <a:gd name="connsiteX0" fmla="*/ 581660 w 1367790"/>
              <a:gd name="connsiteY0" fmla="*/ 69850 h 1675130"/>
              <a:gd name="connsiteX1" fmla="*/ 48260 w 1367790"/>
              <a:gd name="connsiteY1" fmla="*/ 496570 h 1675130"/>
              <a:gd name="connsiteX2" fmla="*/ 292100 w 1367790"/>
              <a:gd name="connsiteY2" fmla="*/ 1334770 h 1675130"/>
              <a:gd name="connsiteX3" fmla="*/ 1046480 w 1367790"/>
              <a:gd name="connsiteY3" fmla="*/ 1586230 h 1675130"/>
              <a:gd name="connsiteX4" fmla="*/ 1290320 w 1367790"/>
              <a:gd name="connsiteY4" fmla="*/ 801370 h 1675130"/>
              <a:gd name="connsiteX5" fmla="*/ 581660 w 1367790"/>
              <a:gd name="connsiteY5" fmla="*/ 69850 h 167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90" h="1675130">
                <a:moveTo>
                  <a:pt x="581660" y="69850"/>
                </a:moveTo>
                <a:cubicBezTo>
                  <a:pt x="364490" y="0"/>
                  <a:pt x="96520" y="285750"/>
                  <a:pt x="48260" y="496570"/>
                </a:cubicBezTo>
                <a:cubicBezTo>
                  <a:pt x="0" y="707390"/>
                  <a:pt x="90170" y="1168400"/>
                  <a:pt x="292100" y="1334770"/>
                </a:cubicBezTo>
                <a:cubicBezTo>
                  <a:pt x="527050" y="1508760"/>
                  <a:pt x="880110" y="1675130"/>
                  <a:pt x="1046480" y="1586230"/>
                </a:cubicBezTo>
                <a:cubicBezTo>
                  <a:pt x="1212850" y="1497330"/>
                  <a:pt x="1367790" y="1054100"/>
                  <a:pt x="1290320" y="801370"/>
                </a:cubicBezTo>
                <a:cubicBezTo>
                  <a:pt x="1212850" y="548640"/>
                  <a:pt x="821690" y="132080"/>
                  <a:pt x="581660" y="69850"/>
                </a:cubicBezTo>
                <a:close/>
              </a:path>
            </a:pathLst>
          </a:custGeom>
          <a:solidFill>
            <a:srgbClr val="0000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62"/>
          <p:cNvGrpSpPr/>
          <p:nvPr/>
        </p:nvGrpSpPr>
        <p:grpSpPr>
          <a:xfrm>
            <a:off x="6003788" y="3688420"/>
            <a:ext cx="2840408" cy="1190827"/>
            <a:chOff x="2346188" y="-337480"/>
            <a:chExt cx="2840408" cy="1190827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2346188" y="243747"/>
              <a:ext cx="0" cy="6096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63" name="TextBox 62"/>
            <p:cNvSpPr txBox="1"/>
            <p:nvPr/>
          </p:nvSpPr>
          <p:spPr>
            <a:xfrm>
              <a:off x="2401282" y="-337480"/>
              <a:ext cx="27853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Estimated Location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457700" y="5753940"/>
            <a:ext cx="2637437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Feasible Region Intersection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/>
          <p:nvPr/>
        </p:nvGrpSpPr>
        <p:grpSpPr>
          <a:xfrm>
            <a:off x="4302177" y="3045501"/>
            <a:ext cx="4650917" cy="3626204"/>
            <a:chOff x="4302177" y="3045501"/>
            <a:chExt cx="4650917" cy="3626204"/>
          </a:xfrm>
        </p:grpSpPr>
        <p:sp>
          <p:nvSpPr>
            <p:cNvPr id="5" name="TextBox 4"/>
            <p:cNvSpPr txBox="1"/>
            <p:nvPr/>
          </p:nvSpPr>
          <p:spPr>
            <a:xfrm>
              <a:off x="5591331" y="3045501"/>
              <a:ext cx="3297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smtClean="0"/>
                <a:t>Constraint-Based</a:t>
              </a:r>
              <a:endParaRPr lang="en-US" sz="2800" dirty="0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83" t="6989" r="5639" b="8166"/>
            <a:stretch/>
          </p:blipFill>
          <p:spPr bwMode="auto">
            <a:xfrm>
              <a:off x="4302177" y="3612630"/>
              <a:ext cx="4650917" cy="305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434" y="4981455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63" y="3948521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951" y="5348392"/>
              <a:ext cx="509785" cy="481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8160" l="2041" r="98980">
                          <a14:foregroundMark x1="34184" y1="65644" x2="62755" y2="65644"/>
                          <a14:foregroundMark x1="31633" y1="79141" x2="72449" y2="87117"/>
                          <a14:foregroundMark x1="15306" y1="95092" x2="34184" y2="92638"/>
                          <a14:backgroundMark x1="5612" y1="29448" x2="5102" y2="62577"/>
                          <a14:backgroundMark x1="92857" y1="26994" x2="92857" y2="601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484" y="4818300"/>
              <a:ext cx="524586" cy="458224"/>
            </a:xfrm>
            <a:prstGeom prst="rect">
              <a:avLst/>
            </a:prstGeom>
          </p:spPr>
        </p:pic>
        <p:pic>
          <p:nvPicPr>
            <p:cNvPr id="69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091" y="4354364"/>
              <a:ext cx="461543" cy="4148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Freeform 53"/>
          <p:cNvSpPr/>
          <p:nvPr/>
        </p:nvSpPr>
        <p:spPr>
          <a:xfrm>
            <a:off x="5405120" y="4011930"/>
            <a:ext cx="1367790" cy="1675130"/>
          </a:xfrm>
          <a:custGeom>
            <a:avLst/>
            <a:gdLst>
              <a:gd name="connsiteX0" fmla="*/ 502920 w 1310640"/>
              <a:gd name="connsiteY0" fmla="*/ 0 h 1470660"/>
              <a:gd name="connsiteX1" fmla="*/ 7620 w 1310640"/>
              <a:gd name="connsiteY1" fmla="*/ 381000 h 1470660"/>
              <a:gd name="connsiteX2" fmla="*/ 0 w 1310640"/>
              <a:gd name="connsiteY2" fmla="*/ 1432560 h 1470660"/>
              <a:gd name="connsiteX3" fmla="*/ 1280160 w 1310640"/>
              <a:gd name="connsiteY3" fmla="*/ 1470660 h 1470660"/>
              <a:gd name="connsiteX4" fmla="*/ 1310640 w 1310640"/>
              <a:gd name="connsiteY4" fmla="*/ 800100 h 1470660"/>
              <a:gd name="connsiteX5" fmla="*/ 502920 w 1310640"/>
              <a:gd name="connsiteY5" fmla="*/ 0 h 1470660"/>
              <a:gd name="connsiteX0" fmla="*/ 502920 w 1310640"/>
              <a:gd name="connsiteY0" fmla="*/ 69850 h 1540510"/>
              <a:gd name="connsiteX1" fmla="*/ 7620 w 1310640"/>
              <a:gd name="connsiteY1" fmla="*/ 450850 h 1540510"/>
              <a:gd name="connsiteX2" fmla="*/ 0 w 1310640"/>
              <a:gd name="connsiteY2" fmla="*/ 1502410 h 1540510"/>
              <a:gd name="connsiteX3" fmla="*/ 1280160 w 1310640"/>
              <a:gd name="connsiteY3" fmla="*/ 1540510 h 1540510"/>
              <a:gd name="connsiteX4" fmla="*/ 1310640 w 1310640"/>
              <a:gd name="connsiteY4" fmla="*/ 869950 h 1540510"/>
              <a:gd name="connsiteX5" fmla="*/ 502920 w 1310640"/>
              <a:gd name="connsiteY5" fmla="*/ 69850 h 1540510"/>
              <a:gd name="connsiteX0" fmla="*/ 502920 w 1310640"/>
              <a:gd name="connsiteY0" fmla="*/ 69850 h 1540510"/>
              <a:gd name="connsiteX1" fmla="*/ 68580 w 1310640"/>
              <a:gd name="connsiteY1" fmla="*/ 542290 h 1540510"/>
              <a:gd name="connsiteX2" fmla="*/ 0 w 1310640"/>
              <a:gd name="connsiteY2" fmla="*/ 1502410 h 1540510"/>
              <a:gd name="connsiteX3" fmla="*/ 1280160 w 1310640"/>
              <a:gd name="connsiteY3" fmla="*/ 1540510 h 1540510"/>
              <a:gd name="connsiteX4" fmla="*/ 1310640 w 1310640"/>
              <a:gd name="connsiteY4" fmla="*/ 869950 h 1540510"/>
              <a:gd name="connsiteX5" fmla="*/ 502920 w 1310640"/>
              <a:gd name="connsiteY5" fmla="*/ 69850 h 1540510"/>
              <a:gd name="connsiteX0" fmla="*/ 704850 w 1512570"/>
              <a:gd name="connsiteY0" fmla="*/ 69850 h 1540510"/>
              <a:gd name="connsiteX1" fmla="*/ 270510 w 1512570"/>
              <a:gd name="connsiteY1" fmla="*/ 542290 h 1540510"/>
              <a:gd name="connsiteX2" fmla="*/ 201930 w 1512570"/>
              <a:gd name="connsiteY2" fmla="*/ 1502410 h 1540510"/>
              <a:gd name="connsiteX3" fmla="*/ 1482090 w 1512570"/>
              <a:gd name="connsiteY3" fmla="*/ 1540510 h 1540510"/>
              <a:gd name="connsiteX4" fmla="*/ 1512570 w 1512570"/>
              <a:gd name="connsiteY4" fmla="*/ 869950 h 1540510"/>
              <a:gd name="connsiteX5" fmla="*/ 704850 w 1512570"/>
              <a:gd name="connsiteY5" fmla="*/ 69850 h 1540510"/>
              <a:gd name="connsiteX0" fmla="*/ 716280 w 1524000"/>
              <a:gd name="connsiteY0" fmla="*/ 69850 h 1540510"/>
              <a:gd name="connsiteX1" fmla="*/ 83820 w 1524000"/>
              <a:gd name="connsiteY1" fmla="*/ 496570 h 1540510"/>
              <a:gd name="connsiteX2" fmla="*/ 213360 w 1524000"/>
              <a:gd name="connsiteY2" fmla="*/ 1502410 h 1540510"/>
              <a:gd name="connsiteX3" fmla="*/ 1493520 w 1524000"/>
              <a:gd name="connsiteY3" fmla="*/ 1540510 h 1540510"/>
              <a:gd name="connsiteX4" fmla="*/ 1524000 w 1524000"/>
              <a:gd name="connsiteY4" fmla="*/ 869950 h 1540510"/>
              <a:gd name="connsiteX5" fmla="*/ 716280 w 1524000"/>
              <a:gd name="connsiteY5" fmla="*/ 69850 h 1540510"/>
              <a:gd name="connsiteX0" fmla="*/ 716280 w 1524000"/>
              <a:gd name="connsiteY0" fmla="*/ 69850 h 1540510"/>
              <a:gd name="connsiteX1" fmla="*/ 83820 w 1524000"/>
              <a:gd name="connsiteY1" fmla="*/ 496570 h 1540510"/>
              <a:gd name="connsiteX2" fmla="*/ 213360 w 1524000"/>
              <a:gd name="connsiteY2" fmla="*/ 1502410 h 1540510"/>
              <a:gd name="connsiteX3" fmla="*/ 1493520 w 1524000"/>
              <a:gd name="connsiteY3" fmla="*/ 1540510 h 1540510"/>
              <a:gd name="connsiteX4" fmla="*/ 1524000 w 1524000"/>
              <a:gd name="connsiteY4" fmla="*/ 869950 h 1540510"/>
              <a:gd name="connsiteX5" fmla="*/ 716280 w 1524000"/>
              <a:gd name="connsiteY5" fmla="*/ 69850 h 1540510"/>
              <a:gd name="connsiteX0" fmla="*/ 716280 w 1711960"/>
              <a:gd name="connsiteY0" fmla="*/ 69850 h 1540510"/>
              <a:gd name="connsiteX1" fmla="*/ 83820 w 1711960"/>
              <a:gd name="connsiteY1" fmla="*/ 496570 h 1540510"/>
              <a:gd name="connsiteX2" fmla="*/ 213360 w 1711960"/>
              <a:gd name="connsiteY2" fmla="*/ 1502410 h 1540510"/>
              <a:gd name="connsiteX3" fmla="*/ 1493520 w 1711960"/>
              <a:gd name="connsiteY3" fmla="*/ 1540510 h 1540510"/>
              <a:gd name="connsiteX4" fmla="*/ 1524000 w 1711960"/>
              <a:gd name="connsiteY4" fmla="*/ 869950 h 1540510"/>
              <a:gd name="connsiteX5" fmla="*/ 716280 w 1711960"/>
              <a:gd name="connsiteY5" fmla="*/ 69850 h 1540510"/>
              <a:gd name="connsiteX0" fmla="*/ 716280 w 1711960"/>
              <a:gd name="connsiteY0" fmla="*/ 69850 h 1676400"/>
              <a:gd name="connsiteX1" fmla="*/ 83820 w 1711960"/>
              <a:gd name="connsiteY1" fmla="*/ 496570 h 1676400"/>
              <a:gd name="connsiteX2" fmla="*/ 213360 w 1711960"/>
              <a:gd name="connsiteY2" fmla="*/ 1502410 h 1676400"/>
              <a:gd name="connsiteX3" fmla="*/ 1493520 w 1711960"/>
              <a:gd name="connsiteY3" fmla="*/ 1540510 h 1676400"/>
              <a:gd name="connsiteX4" fmla="*/ 1524000 w 1711960"/>
              <a:gd name="connsiteY4" fmla="*/ 869950 h 1676400"/>
              <a:gd name="connsiteX5" fmla="*/ 716280 w 1711960"/>
              <a:gd name="connsiteY5" fmla="*/ 69850 h 1676400"/>
              <a:gd name="connsiteX0" fmla="*/ 716280 w 1584960"/>
              <a:gd name="connsiteY0" fmla="*/ 69850 h 1691640"/>
              <a:gd name="connsiteX1" fmla="*/ 83820 w 1584960"/>
              <a:gd name="connsiteY1" fmla="*/ 496570 h 1691640"/>
              <a:gd name="connsiteX2" fmla="*/ 213360 w 1584960"/>
              <a:gd name="connsiteY2" fmla="*/ 1502410 h 1691640"/>
              <a:gd name="connsiteX3" fmla="*/ 1082040 w 1584960"/>
              <a:gd name="connsiteY3" fmla="*/ 1586230 h 1691640"/>
              <a:gd name="connsiteX4" fmla="*/ 1524000 w 1584960"/>
              <a:gd name="connsiteY4" fmla="*/ 869950 h 1691640"/>
              <a:gd name="connsiteX5" fmla="*/ 716280 w 1584960"/>
              <a:gd name="connsiteY5" fmla="*/ 69850 h 1691640"/>
              <a:gd name="connsiteX0" fmla="*/ 716280 w 1386840"/>
              <a:gd name="connsiteY0" fmla="*/ 69850 h 1703070"/>
              <a:gd name="connsiteX1" fmla="*/ 83820 w 1386840"/>
              <a:gd name="connsiteY1" fmla="*/ 496570 h 1703070"/>
              <a:gd name="connsiteX2" fmla="*/ 213360 w 1386840"/>
              <a:gd name="connsiteY2" fmla="*/ 1502410 h 1703070"/>
              <a:gd name="connsiteX3" fmla="*/ 1082040 w 1386840"/>
              <a:gd name="connsiteY3" fmla="*/ 1586230 h 1703070"/>
              <a:gd name="connsiteX4" fmla="*/ 1325880 w 1386840"/>
              <a:gd name="connsiteY4" fmla="*/ 801370 h 1703070"/>
              <a:gd name="connsiteX5" fmla="*/ 716280 w 1386840"/>
              <a:gd name="connsiteY5" fmla="*/ 69850 h 1703070"/>
              <a:gd name="connsiteX0" fmla="*/ 716280 w 1386840"/>
              <a:gd name="connsiteY0" fmla="*/ 69850 h 1703070"/>
              <a:gd name="connsiteX1" fmla="*/ 83820 w 1386840"/>
              <a:gd name="connsiteY1" fmla="*/ 496570 h 1703070"/>
              <a:gd name="connsiteX2" fmla="*/ 213360 w 1386840"/>
              <a:gd name="connsiteY2" fmla="*/ 1502410 h 1703070"/>
              <a:gd name="connsiteX3" fmla="*/ 1082040 w 1386840"/>
              <a:gd name="connsiteY3" fmla="*/ 1586230 h 1703070"/>
              <a:gd name="connsiteX4" fmla="*/ 1325880 w 1386840"/>
              <a:gd name="connsiteY4" fmla="*/ 801370 h 1703070"/>
              <a:gd name="connsiteX5" fmla="*/ 716280 w 1386840"/>
              <a:gd name="connsiteY5" fmla="*/ 69850 h 1703070"/>
              <a:gd name="connsiteX0" fmla="*/ 697230 w 1367790"/>
              <a:gd name="connsiteY0" fmla="*/ 69850 h 1675130"/>
              <a:gd name="connsiteX1" fmla="*/ 64770 w 1367790"/>
              <a:gd name="connsiteY1" fmla="*/ 496570 h 1675130"/>
              <a:gd name="connsiteX2" fmla="*/ 308610 w 1367790"/>
              <a:gd name="connsiteY2" fmla="*/ 1334770 h 1675130"/>
              <a:gd name="connsiteX3" fmla="*/ 1062990 w 1367790"/>
              <a:gd name="connsiteY3" fmla="*/ 1586230 h 1675130"/>
              <a:gd name="connsiteX4" fmla="*/ 1306830 w 1367790"/>
              <a:gd name="connsiteY4" fmla="*/ 801370 h 1675130"/>
              <a:gd name="connsiteX5" fmla="*/ 697230 w 1367790"/>
              <a:gd name="connsiteY5" fmla="*/ 69850 h 1675130"/>
              <a:gd name="connsiteX0" fmla="*/ 581660 w 1367790"/>
              <a:gd name="connsiteY0" fmla="*/ 69850 h 1675130"/>
              <a:gd name="connsiteX1" fmla="*/ 48260 w 1367790"/>
              <a:gd name="connsiteY1" fmla="*/ 496570 h 1675130"/>
              <a:gd name="connsiteX2" fmla="*/ 292100 w 1367790"/>
              <a:gd name="connsiteY2" fmla="*/ 1334770 h 1675130"/>
              <a:gd name="connsiteX3" fmla="*/ 1046480 w 1367790"/>
              <a:gd name="connsiteY3" fmla="*/ 1586230 h 1675130"/>
              <a:gd name="connsiteX4" fmla="*/ 1290320 w 1367790"/>
              <a:gd name="connsiteY4" fmla="*/ 801370 h 1675130"/>
              <a:gd name="connsiteX5" fmla="*/ 581660 w 1367790"/>
              <a:gd name="connsiteY5" fmla="*/ 69850 h 167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90" h="1675130">
                <a:moveTo>
                  <a:pt x="581660" y="69850"/>
                </a:moveTo>
                <a:cubicBezTo>
                  <a:pt x="364490" y="0"/>
                  <a:pt x="96520" y="285750"/>
                  <a:pt x="48260" y="496570"/>
                </a:cubicBezTo>
                <a:cubicBezTo>
                  <a:pt x="0" y="707390"/>
                  <a:pt x="90170" y="1168400"/>
                  <a:pt x="292100" y="1334770"/>
                </a:cubicBezTo>
                <a:cubicBezTo>
                  <a:pt x="527050" y="1508760"/>
                  <a:pt x="880110" y="1675130"/>
                  <a:pt x="1046480" y="1586230"/>
                </a:cubicBezTo>
                <a:cubicBezTo>
                  <a:pt x="1212850" y="1497330"/>
                  <a:pt x="1367790" y="1054100"/>
                  <a:pt x="1290320" y="801370"/>
                </a:cubicBezTo>
                <a:cubicBezTo>
                  <a:pt x="1212850" y="548640"/>
                  <a:pt x="821690" y="132080"/>
                  <a:pt x="581660" y="69850"/>
                </a:cubicBezTo>
                <a:close/>
              </a:path>
            </a:pathLst>
          </a:custGeom>
          <a:solidFill>
            <a:srgbClr val="00000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2"/>
          <p:cNvGrpSpPr/>
          <p:nvPr/>
        </p:nvGrpSpPr>
        <p:grpSpPr>
          <a:xfrm>
            <a:off x="6003788" y="3688420"/>
            <a:ext cx="2840408" cy="1190827"/>
            <a:chOff x="2346188" y="-337480"/>
            <a:chExt cx="2840408" cy="1190827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2346188" y="243747"/>
              <a:ext cx="0" cy="6096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/>
          </p:spPr>
        </p:cxnSp>
        <p:sp>
          <p:nvSpPr>
            <p:cNvPr id="63" name="TextBox 62"/>
            <p:cNvSpPr txBox="1"/>
            <p:nvPr/>
          </p:nvSpPr>
          <p:spPr>
            <a:xfrm>
              <a:off x="2401282" y="-337480"/>
              <a:ext cx="27853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Estimated Location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457700" y="5753940"/>
            <a:ext cx="2637437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Feasible Region Intersection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862" y="3522690"/>
            <a:ext cx="329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Shortest Ping</a:t>
            </a:r>
            <a:endParaRPr lang="en-US" sz="28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3" t="6989" r="5639" b="8166"/>
          <a:stretch/>
        </p:blipFill>
        <p:spPr bwMode="auto">
          <a:xfrm>
            <a:off x="182797" y="539645"/>
            <a:ext cx="4659026" cy="291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6" y="1734532"/>
            <a:ext cx="461543" cy="4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04" y="1128980"/>
            <a:ext cx="461543" cy="4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66" y="2050823"/>
            <a:ext cx="461543" cy="4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66895" y="2113613"/>
            <a:ext cx="1066443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Target</a:t>
            </a:r>
            <a:endParaRPr lang="en-US" sz="2400" dirty="0"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160" l="2041" r="98980">
                        <a14:foregroundMark x1="34184" y1="65644" x2="62755" y2="65644"/>
                        <a14:foregroundMark x1="31633" y1="79141" x2="72449" y2="87117"/>
                        <a14:foregroundMark x1="15306" y1="95092" x2="34184" y2="92638"/>
                        <a14:backgroundMark x1="5612" y1="29448" x2="5102" y2="62577"/>
                        <a14:backgroundMark x1="92857" y1="26994" x2="92857" y2="60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6" y="1593896"/>
            <a:ext cx="474943" cy="39497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52372" y="1324378"/>
            <a:ext cx="1782295" cy="834136"/>
            <a:chOff x="1152372" y="1324378"/>
            <a:chExt cx="1782295" cy="834136"/>
          </a:xfrm>
        </p:grpSpPr>
        <p:grpSp>
          <p:nvGrpSpPr>
            <p:cNvPr id="23" name="Group 14"/>
            <p:cNvGrpSpPr/>
            <p:nvPr/>
          </p:nvGrpSpPr>
          <p:grpSpPr>
            <a:xfrm>
              <a:off x="2351765" y="1933619"/>
              <a:ext cx="582902" cy="224895"/>
              <a:chOff x="2856015" y="3090574"/>
              <a:chExt cx="1506538" cy="595313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8"/>
            <p:cNvGrpSpPr/>
            <p:nvPr/>
          </p:nvGrpSpPr>
          <p:grpSpPr>
            <a:xfrm>
              <a:off x="1162777" y="1324378"/>
              <a:ext cx="582902" cy="224895"/>
              <a:chOff x="2856015" y="3090574"/>
              <a:chExt cx="1506538" cy="595313"/>
            </a:xfrm>
          </p:grpSpPr>
          <p:sp>
            <p:nvSpPr>
              <p:cNvPr id="31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8994850">
              <a:off x="1152372" y="1842757"/>
              <a:ext cx="582902" cy="224895"/>
              <a:chOff x="2856015" y="3090574"/>
              <a:chExt cx="1506538" cy="595313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8"/>
            <p:cNvGrpSpPr/>
            <p:nvPr/>
          </p:nvGrpSpPr>
          <p:grpSpPr>
            <a:xfrm rot="6327152">
              <a:off x="2235903" y="1488288"/>
              <a:ext cx="187919" cy="183636"/>
              <a:chOff x="2856015" y="3090574"/>
              <a:chExt cx="1506538" cy="595313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auto">
              <a:xfrm rot="921821">
                <a:off x="2856015" y="30905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 rot="11721821">
                <a:off x="2856015" y="3319174"/>
                <a:ext cx="1506538" cy="366713"/>
              </a:xfrm>
              <a:custGeom>
                <a:avLst/>
                <a:gdLst>
                  <a:gd name="T0" fmla="*/ 0 w 949"/>
                  <a:gd name="T1" fmla="*/ 0 h 231"/>
                  <a:gd name="T2" fmla="*/ 501 w 949"/>
                  <a:gd name="T3" fmla="*/ 66 h 231"/>
                  <a:gd name="T4" fmla="*/ 949 w 949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9" h="231">
                    <a:moveTo>
                      <a:pt x="0" y="0"/>
                    </a:moveTo>
                    <a:cubicBezTo>
                      <a:pt x="83" y="11"/>
                      <a:pt x="343" y="28"/>
                      <a:pt x="501" y="66"/>
                    </a:cubicBezTo>
                    <a:cubicBezTo>
                      <a:pt x="659" y="104"/>
                      <a:pt x="856" y="197"/>
                      <a:pt x="949" y="231"/>
                    </a:cubicBezTo>
                  </a:path>
                </a:pathLst>
              </a:custGeom>
              <a:noFill/>
              <a:ln w="3816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5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3" y="936605"/>
            <a:ext cx="461543" cy="4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578666" y="2490040"/>
            <a:ext cx="1633571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Landmarks</a:t>
            </a:r>
            <a:endParaRPr lang="en-US" sz="2400" dirty="0"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511288" y="446947"/>
            <a:ext cx="3154994" cy="609600"/>
            <a:chOff x="2511288" y="446947"/>
            <a:chExt cx="3154994" cy="60960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2511288" y="446947"/>
              <a:ext cx="0" cy="6096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  <p:sp>
          <p:nvSpPr>
            <p:cNvPr id="43" name="TextBox 42"/>
            <p:cNvSpPr txBox="1"/>
            <p:nvPr/>
          </p:nvSpPr>
          <p:spPr>
            <a:xfrm>
              <a:off x="2880968" y="573797"/>
              <a:ext cx="27853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Estimated Location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518348" y="1503188"/>
            <a:ext cx="3342806" cy="461665"/>
            <a:chOff x="2518348" y="1503188"/>
            <a:chExt cx="3342806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3375643" y="1503188"/>
              <a:ext cx="248551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Smallest Delay</a:t>
              </a:r>
              <a:endParaRPr lang="en-US" sz="2400" dirty="0">
                <a:latin typeface="+mn-lt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H="1" flipV="1">
              <a:off x="2518348" y="1633928"/>
              <a:ext cx="779488" cy="134911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4924687" y="3167922"/>
            <a:ext cx="3486073" cy="2564439"/>
            <a:chOff x="4924687" y="3167922"/>
            <a:chExt cx="3486073" cy="2564439"/>
          </a:xfrm>
        </p:grpSpPr>
        <p:pic>
          <p:nvPicPr>
            <p:cNvPr id="49" name="Picture 48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83" t="6989" r="5639" b="8166"/>
            <a:stretch/>
          </p:blipFill>
          <p:spPr bwMode="auto">
            <a:xfrm>
              <a:off x="4924687" y="3167922"/>
              <a:ext cx="3486073" cy="2183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5341257" y="5363029"/>
              <a:ext cx="2975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Shortest Ping w/ 6 landmarks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922188" y="587115"/>
            <a:ext cx="3486073" cy="2518160"/>
            <a:chOff x="4922188" y="587115"/>
            <a:chExt cx="3486073" cy="2518160"/>
          </a:xfrm>
        </p:grpSpPr>
        <p:grpSp>
          <p:nvGrpSpPr>
            <p:cNvPr id="77" name="Group 76"/>
            <p:cNvGrpSpPr/>
            <p:nvPr/>
          </p:nvGrpSpPr>
          <p:grpSpPr>
            <a:xfrm>
              <a:off x="4922188" y="587115"/>
              <a:ext cx="3486073" cy="2518160"/>
              <a:chOff x="4922188" y="587115"/>
              <a:chExt cx="3486073" cy="2518160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grayscl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183" t="6989" r="5639" b="8166"/>
              <a:stretch/>
            </p:blipFill>
            <p:spPr bwMode="auto">
              <a:xfrm>
                <a:off x="4922188" y="587115"/>
                <a:ext cx="3486073" cy="21830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5428343" y="2735943"/>
                <a:ext cx="2975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Shortest Ping w/ 5 landmarks</a:t>
                </a:r>
                <a:endParaRPr lang="en-US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481780" y="989068"/>
              <a:ext cx="2565234" cy="1189101"/>
              <a:chOff x="5496770" y="1633645"/>
              <a:chExt cx="2565234" cy="1189101"/>
            </a:xfrm>
          </p:grpSpPr>
          <p:pic>
            <p:nvPicPr>
              <p:cNvPr id="25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0892" y="2350608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9918" y="1822558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5671" y="2512319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770" y="1633645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6659" y="1840046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3" t="6989" r="5639" b="8166"/>
          <a:stretch/>
        </p:blipFill>
        <p:spPr bwMode="auto">
          <a:xfrm>
            <a:off x="242759" y="704538"/>
            <a:ext cx="3486073" cy="218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3" y="1823454"/>
            <a:ext cx="345345" cy="3104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99" y="1295404"/>
            <a:ext cx="345345" cy="3104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52" y="1985165"/>
            <a:ext cx="345345" cy="3104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1" y="1106491"/>
            <a:ext cx="345345" cy="3104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8684" y="3430365"/>
            <a:ext cx="458651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Background: Fractal dimension, </a:t>
            </a:r>
            <a:r>
              <a:rPr lang="en-US" sz="2000" dirty="0" err="1" smtClean="0"/>
              <a:t>Hausdorff</a:t>
            </a:r>
            <a:r>
              <a:rPr lang="en-US" sz="2000" dirty="0" smtClean="0"/>
              <a:t> dimension, covering dimension, box counting dimension, etc.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83830" y="809469"/>
            <a:ext cx="1723868" cy="44971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949251" y="677057"/>
            <a:ext cx="3557666" cy="1996191"/>
            <a:chOff x="4964242" y="1351613"/>
            <a:chExt cx="3557666" cy="1996191"/>
          </a:xfrm>
        </p:grpSpPr>
        <p:grpSp>
          <p:nvGrpSpPr>
            <p:cNvPr id="35" name="Group 34"/>
            <p:cNvGrpSpPr/>
            <p:nvPr/>
          </p:nvGrpSpPr>
          <p:grpSpPr>
            <a:xfrm>
              <a:off x="4964242" y="1351613"/>
              <a:ext cx="2928080" cy="1996191"/>
              <a:chOff x="344773" y="1484026"/>
              <a:chExt cx="2928080" cy="1996191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344773" y="1484026"/>
                <a:ext cx="1379096" cy="854440"/>
              </a:xfrm>
              <a:custGeom>
                <a:avLst/>
                <a:gdLst>
                  <a:gd name="connsiteX0" fmla="*/ 194872 w 1304145"/>
                  <a:gd name="connsiteY0" fmla="*/ 0 h 809469"/>
                  <a:gd name="connsiteX1" fmla="*/ 1304145 w 1304145"/>
                  <a:gd name="connsiteY1" fmla="*/ 149902 h 809469"/>
                  <a:gd name="connsiteX2" fmla="*/ 1019331 w 1304145"/>
                  <a:gd name="connsiteY2" fmla="*/ 809469 h 809469"/>
                  <a:gd name="connsiteX3" fmla="*/ 0 w 1304145"/>
                  <a:gd name="connsiteY3" fmla="*/ 734518 h 809469"/>
                  <a:gd name="connsiteX4" fmla="*/ 194872 w 1304145"/>
                  <a:gd name="connsiteY4" fmla="*/ 0 h 809469"/>
                  <a:gd name="connsiteX0" fmla="*/ 194872 w 1304145"/>
                  <a:gd name="connsiteY0" fmla="*/ 0 h 764499"/>
                  <a:gd name="connsiteX1" fmla="*/ 1304145 w 1304145"/>
                  <a:gd name="connsiteY1" fmla="*/ 149902 h 764499"/>
                  <a:gd name="connsiteX2" fmla="*/ 1199213 w 1304145"/>
                  <a:gd name="connsiteY2" fmla="*/ 764499 h 764499"/>
                  <a:gd name="connsiteX3" fmla="*/ 0 w 1304145"/>
                  <a:gd name="connsiteY3" fmla="*/ 734518 h 764499"/>
                  <a:gd name="connsiteX4" fmla="*/ 194872 w 1304145"/>
                  <a:gd name="connsiteY4" fmla="*/ 0 h 764499"/>
                  <a:gd name="connsiteX0" fmla="*/ 269823 w 1379096"/>
                  <a:gd name="connsiteY0" fmla="*/ 0 h 764499"/>
                  <a:gd name="connsiteX1" fmla="*/ 1379096 w 1379096"/>
                  <a:gd name="connsiteY1" fmla="*/ 149902 h 764499"/>
                  <a:gd name="connsiteX2" fmla="*/ 1274164 w 1379096"/>
                  <a:gd name="connsiteY2" fmla="*/ 764499 h 764499"/>
                  <a:gd name="connsiteX3" fmla="*/ 0 w 1379096"/>
                  <a:gd name="connsiteY3" fmla="*/ 689548 h 764499"/>
                  <a:gd name="connsiteX4" fmla="*/ 269823 w 1379096"/>
                  <a:gd name="connsiteY4" fmla="*/ 0 h 764499"/>
                  <a:gd name="connsiteX0" fmla="*/ 269823 w 1379096"/>
                  <a:gd name="connsiteY0" fmla="*/ 0 h 854440"/>
                  <a:gd name="connsiteX1" fmla="*/ 1379096 w 1379096"/>
                  <a:gd name="connsiteY1" fmla="*/ 239843 h 854440"/>
                  <a:gd name="connsiteX2" fmla="*/ 1274164 w 1379096"/>
                  <a:gd name="connsiteY2" fmla="*/ 854440 h 854440"/>
                  <a:gd name="connsiteX3" fmla="*/ 0 w 1379096"/>
                  <a:gd name="connsiteY3" fmla="*/ 779489 h 854440"/>
                  <a:gd name="connsiteX4" fmla="*/ 269823 w 1379096"/>
                  <a:gd name="connsiteY4" fmla="*/ 0 h 85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9096" h="854440">
                    <a:moveTo>
                      <a:pt x="269823" y="0"/>
                    </a:moveTo>
                    <a:lnTo>
                      <a:pt x="1379096" y="239843"/>
                    </a:lnTo>
                    <a:lnTo>
                      <a:pt x="1274164" y="854440"/>
                    </a:lnTo>
                    <a:lnTo>
                      <a:pt x="0" y="779489"/>
                    </a:lnTo>
                    <a:lnTo>
                      <a:pt x="269823" y="0"/>
                    </a:ln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77252" y="2295993"/>
                <a:ext cx="1514007" cy="1184224"/>
              </a:xfrm>
              <a:custGeom>
                <a:avLst/>
                <a:gdLst>
                  <a:gd name="connsiteX0" fmla="*/ 194872 w 1304145"/>
                  <a:gd name="connsiteY0" fmla="*/ 0 h 809469"/>
                  <a:gd name="connsiteX1" fmla="*/ 1304145 w 1304145"/>
                  <a:gd name="connsiteY1" fmla="*/ 149902 h 809469"/>
                  <a:gd name="connsiteX2" fmla="*/ 1019331 w 1304145"/>
                  <a:gd name="connsiteY2" fmla="*/ 809469 h 809469"/>
                  <a:gd name="connsiteX3" fmla="*/ 0 w 1304145"/>
                  <a:gd name="connsiteY3" fmla="*/ 734518 h 809469"/>
                  <a:gd name="connsiteX4" fmla="*/ 194872 w 1304145"/>
                  <a:gd name="connsiteY4" fmla="*/ 0 h 809469"/>
                  <a:gd name="connsiteX0" fmla="*/ 194872 w 1304145"/>
                  <a:gd name="connsiteY0" fmla="*/ 0 h 764499"/>
                  <a:gd name="connsiteX1" fmla="*/ 1304145 w 1304145"/>
                  <a:gd name="connsiteY1" fmla="*/ 149902 h 764499"/>
                  <a:gd name="connsiteX2" fmla="*/ 1199213 w 1304145"/>
                  <a:gd name="connsiteY2" fmla="*/ 764499 h 764499"/>
                  <a:gd name="connsiteX3" fmla="*/ 0 w 1304145"/>
                  <a:gd name="connsiteY3" fmla="*/ 734518 h 764499"/>
                  <a:gd name="connsiteX4" fmla="*/ 194872 w 1304145"/>
                  <a:gd name="connsiteY4" fmla="*/ 0 h 764499"/>
                  <a:gd name="connsiteX0" fmla="*/ 269823 w 1379096"/>
                  <a:gd name="connsiteY0" fmla="*/ 0 h 764499"/>
                  <a:gd name="connsiteX1" fmla="*/ 1379096 w 1379096"/>
                  <a:gd name="connsiteY1" fmla="*/ 149902 h 764499"/>
                  <a:gd name="connsiteX2" fmla="*/ 1274164 w 1379096"/>
                  <a:gd name="connsiteY2" fmla="*/ 764499 h 764499"/>
                  <a:gd name="connsiteX3" fmla="*/ 0 w 1379096"/>
                  <a:gd name="connsiteY3" fmla="*/ 689548 h 764499"/>
                  <a:gd name="connsiteX4" fmla="*/ 269823 w 1379096"/>
                  <a:gd name="connsiteY4" fmla="*/ 0 h 764499"/>
                  <a:gd name="connsiteX0" fmla="*/ 269823 w 1379096"/>
                  <a:gd name="connsiteY0" fmla="*/ 0 h 854440"/>
                  <a:gd name="connsiteX1" fmla="*/ 1379096 w 1379096"/>
                  <a:gd name="connsiteY1" fmla="*/ 239843 h 854440"/>
                  <a:gd name="connsiteX2" fmla="*/ 1274164 w 1379096"/>
                  <a:gd name="connsiteY2" fmla="*/ 854440 h 854440"/>
                  <a:gd name="connsiteX3" fmla="*/ 0 w 1379096"/>
                  <a:gd name="connsiteY3" fmla="*/ 779489 h 854440"/>
                  <a:gd name="connsiteX4" fmla="*/ 269823 w 1379096"/>
                  <a:gd name="connsiteY4" fmla="*/ 0 h 854440"/>
                  <a:gd name="connsiteX0" fmla="*/ 269823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269823 w 1573968"/>
                  <a:gd name="connsiteY4" fmla="*/ 0 h 854440"/>
                  <a:gd name="connsiteX0" fmla="*/ 164892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164892 w 1573968"/>
                  <a:gd name="connsiteY4" fmla="*/ 0 h 854440"/>
                  <a:gd name="connsiteX0" fmla="*/ 0 w 1409076"/>
                  <a:gd name="connsiteY0" fmla="*/ 0 h 854440"/>
                  <a:gd name="connsiteX1" fmla="*/ 1409076 w 1409076"/>
                  <a:gd name="connsiteY1" fmla="*/ 29980 h 854440"/>
                  <a:gd name="connsiteX2" fmla="*/ 1109272 w 1409076"/>
                  <a:gd name="connsiteY2" fmla="*/ 854440 h 854440"/>
                  <a:gd name="connsiteX3" fmla="*/ 254833 w 1409076"/>
                  <a:gd name="connsiteY3" fmla="*/ 539647 h 854440"/>
                  <a:gd name="connsiteX4" fmla="*/ 0 w 1409076"/>
                  <a:gd name="connsiteY4" fmla="*/ 0 h 854440"/>
                  <a:gd name="connsiteX0" fmla="*/ 0 w 1514007"/>
                  <a:gd name="connsiteY0" fmla="*/ 0 h 1184224"/>
                  <a:gd name="connsiteX1" fmla="*/ 1409076 w 1514007"/>
                  <a:gd name="connsiteY1" fmla="*/ 29980 h 1184224"/>
                  <a:gd name="connsiteX2" fmla="*/ 1514007 w 1514007"/>
                  <a:gd name="connsiteY2" fmla="*/ 1184224 h 1184224"/>
                  <a:gd name="connsiteX3" fmla="*/ 254833 w 1514007"/>
                  <a:gd name="connsiteY3" fmla="*/ 539647 h 1184224"/>
                  <a:gd name="connsiteX4" fmla="*/ 0 w 1514007"/>
                  <a:gd name="connsiteY4" fmla="*/ 0 h 11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007" h="1184224">
                    <a:moveTo>
                      <a:pt x="0" y="0"/>
                    </a:moveTo>
                    <a:lnTo>
                      <a:pt x="1409076" y="29980"/>
                    </a:lnTo>
                    <a:lnTo>
                      <a:pt x="1514007" y="1184224"/>
                    </a:lnTo>
                    <a:lnTo>
                      <a:pt x="254833" y="539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>
                  <a:alpha val="7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803816" y="2328471"/>
                <a:ext cx="1469037" cy="1109273"/>
              </a:xfrm>
              <a:custGeom>
                <a:avLst/>
                <a:gdLst>
                  <a:gd name="connsiteX0" fmla="*/ 194872 w 1304145"/>
                  <a:gd name="connsiteY0" fmla="*/ 0 h 809469"/>
                  <a:gd name="connsiteX1" fmla="*/ 1304145 w 1304145"/>
                  <a:gd name="connsiteY1" fmla="*/ 149902 h 809469"/>
                  <a:gd name="connsiteX2" fmla="*/ 1019331 w 1304145"/>
                  <a:gd name="connsiteY2" fmla="*/ 809469 h 809469"/>
                  <a:gd name="connsiteX3" fmla="*/ 0 w 1304145"/>
                  <a:gd name="connsiteY3" fmla="*/ 734518 h 809469"/>
                  <a:gd name="connsiteX4" fmla="*/ 194872 w 1304145"/>
                  <a:gd name="connsiteY4" fmla="*/ 0 h 809469"/>
                  <a:gd name="connsiteX0" fmla="*/ 194872 w 1304145"/>
                  <a:gd name="connsiteY0" fmla="*/ 0 h 764499"/>
                  <a:gd name="connsiteX1" fmla="*/ 1304145 w 1304145"/>
                  <a:gd name="connsiteY1" fmla="*/ 149902 h 764499"/>
                  <a:gd name="connsiteX2" fmla="*/ 1199213 w 1304145"/>
                  <a:gd name="connsiteY2" fmla="*/ 764499 h 764499"/>
                  <a:gd name="connsiteX3" fmla="*/ 0 w 1304145"/>
                  <a:gd name="connsiteY3" fmla="*/ 734518 h 764499"/>
                  <a:gd name="connsiteX4" fmla="*/ 194872 w 1304145"/>
                  <a:gd name="connsiteY4" fmla="*/ 0 h 764499"/>
                  <a:gd name="connsiteX0" fmla="*/ 269823 w 1379096"/>
                  <a:gd name="connsiteY0" fmla="*/ 0 h 764499"/>
                  <a:gd name="connsiteX1" fmla="*/ 1379096 w 1379096"/>
                  <a:gd name="connsiteY1" fmla="*/ 149902 h 764499"/>
                  <a:gd name="connsiteX2" fmla="*/ 1274164 w 1379096"/>
                  <a:gd name="connsiteY2" fmla="*/ 764499 h 764499"/>
                  <a:gd name="connsiteX3" fmla="*/ 0 w 1379096"/>
                  <a:gd name="connsiteY3" fmla="*/ 689548 h 764499"/>
                  <a:gd name="connsiteX4" fmla="*/ 269823 w 1379096"/>
                  <a:gd name="connsiteY4" fmla="*/ 0 h 764499"/>
                  <a:gd name="connsiteX0" fmla="*/ 269823 w 1379096"/>
                  <a:gd name="connsiteY0" fmla="*/ 0 h 854440"/>
                  <a:gd name="connsiteX1" fmla="*/ 1379096 w 1379096"/>
                  <a:gd name="connsiteY1" fmla="*/ 239843 h 854440"/>
                  <a:gd name="connsiteX2" fmla="*/ 1274164 w 1379096"/>
                  <a:gd name="connsiteY2" fmla="*/ 854440 h 854440"/>
                  <a:gd name="connsiteX3" fmla="*/ 0 w 1379096"/>
                  <a:gd name="connsiteY3" fmla="*/ 779489 h 854440"/>
                  <a:gd name="connsiteX4" fmla="*/ 269823 w 1379096"/>
                  <a:gd name="connsiteY4" fmla="*/ 0 h 854440"/>
                  <a:gd name="connsiteX0" fmla="*/ 269823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269823 w 1573968"/>
                  <a:gd name="connsiteY4" fmla="*/ 0 h 854440"/>
                  <a:gd name="connsiteX0" fmla="*/ 164892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164892 w 1573968"/>
                  <a:gd name="connsiteY4" fmla="*/ 0 h 854440"/>
                  <a:gd name="connsiteX0" fmla="*/ 0 w 1409076"/>
                  <a:gd name="connsiteY0" fmla="*/ 0 h 854440"/>
                  <a:gd name="connsiteX1" fmla="*/ 1409076 w 1409076"/>
                  <a:gd name="connsiteY1" fmla="*/ 29980 h 854440"/>
                  <a:gd name="connsiteX2" fmla="*/ 1109272 w 1409076"/>
                  <a:gd name="connsiteY2" fmla="*/ 854440 h 854440"/>
                  <a:gd name="connsiteX3" fmla="*/ 254833 w 1409076"/>
                  <a:gd name="connsiteY3" fmla="*/ 539647 h 854440"/>
                  <a:gd name="connsiteX4" fmla="*/ 0 w 1409076"/>
                  <a:gd name="connsiteY4" fmla="*/ 0 h 854440"/>
                  <a:gd name="connsiteX0" fmla="*/ 0 w 1514007"/>
                  <a:gd name="connsiteY0" fmla="*/ 0 h 1184224"/>
                  <a:gd name="connsiteX1" fmla="*/ 1409076 w 1514007"/>
                  <a:gd name="connsiteY1" fmla="*/ 29980 h 1184224"/>
                  <a:gd name="connsiteX2" fmla="*/ 1514007 w 1514007"/>
                  <a:gd name="connsiteY2" fmla="*/ 1184224 h 1184224"/>
                  <a:gd name="connsiteX3" fmla="*/ 254833 w 1514007"/>
                  <a:gd name="connsiteY3" fmla="*/ 539647 h 1184224"/>
                  <a:gd name="connsiteX4" fmla="*/ 0 w 1514007"/>
                  <a:gd name="connsiteY4" fmla="*/ 0 h 1184224"/>
                  <a:gd name="connsiteX0" fmla="*/ 0 w 1514007"/>
                  <a:gd name="connsiteY0" fmla="*/ 0 h 1184224"/>
                  <a:gd name="connsiteX1" fmla="*/ 1409076 w 1514007"/>
                  <a:gd name="connsiteY1" fmla="*/ 29980 h 1184224"/>
                  <a:gd name="connsiteX2" fmla="*/ 1514007 w 1514007"/>
                  <a:gd name="connsiteY2" fmla="*/ 1184224 h 1184224"/>
                  <a:gd name="connsiteX3" fmla="*/ 89941 w 1514007"/>
                  <a:gd name="connsiteY3" fmla="*/ 1064303 h 1184224"/>
                  <a:gd name="connsiteX4" fmla="*/ 0 w 1514007"/>
                  <a:gd name="connsiteY4" fmla="*/ 0 h 1184224"/>
                  <a:gd name="connsiteX0" fmla="*/ 0 w 1409076"/>
                  <a:gd name="connsiteY0" fmla="*/ 0 h 1109273"/>
                  <a:gd name="connsiteX1" fmla="*/ 1409076 w 1409076"/>
                  <a:gd name="connsiteY1" fmla="*/ 29980 h 1109273"/>
                  <a:gd name="connsiteX2" fmla="*/ 1304144 w 1409076"/>
                  <a:gd name="connsiteY2" fmla="*/ 1109273 h 1109273"/>
                  <a:gd name="connsiteX3" fmla="*/ 89941 w 1409076"/>
                  <a:gd name="connsiteY3" fmla="*/ 1064303 h 1109273"/>
                  <a:gd name="connsiteX4" fmla="*/ 0 w 1409076"/>
                  <a:gd name="connsiteY4" fmla="*/ 0 h 1109273"/>
                  <a:gd name="connsiteX0" fmla="*/ 0 w 1469037"/>
                  <a:gd name="connsiteY0" fmla="*/ 0 h 1109273"/>
                  <a:gd name="connsiteX1" fmla="*/ 1469037 w 1469037"/>
                  <a:gd name="connsiteY1" fmla="*/ 149901 h 1109273"/>
                  <a:gd name="connsiteX2" fmla="*/ 1304144 w 1469037"/>
                  <a:gd name="connsiteY2" fmla="*/ 1109273 h 1109273"/>
                  <a:gd name="connsiteX3" fmla="*/ 89941 w 1469037"/>
                  <a:gd name="connsiteY3" fmla="*/ 1064303 h 1109273"/>
                  <a:gd name="connsiteX4" fmla="*/ 0 w 1469037"/>
                  <a:gd name="connsiteY4" fmla="*/ 0 h 110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037" h="1109273">
                    <a:moveTo>
                      <a:pt x="0" y="0"/>
                    </a:moveTo>
                    <a:lnTo>
                      <a:pt x="1469037" y="149901"/>
                    </a:lnTo>
                    <a:lnTo>
                      <a:pt x="1304144" y="1109273"/>
                    </a:lnTo>
                    <a:lnTo>
                      <a:pt x="89941" y="1064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99">
                  <a:alpha val="7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656413" y="1656411"/>
                <a:ext cx="1034321" cy="734519"/>
              </a:xfrm>
              <a:custGeom>
                <a:avLst/>
                <a:gdLst>
                  <a:gd name="connsiteX0" fmla="*/ 194872 w 1304145"/>
                  <a:gd name="connsiteY0" fmla="*/ 0 h 809469"/>
                  <a:gd name="connsiteX1" fmla="*/ 1304145 w 1304145"/>
                  <a:gd name="connsiteY1" fmla="*/ 149902 h 809469"/>
                  <a:gd name="connsiteX2" fmla="*/ 1019331 w 1304145"/>
                  <a:gd name="connsiteY2" fmla="*/ 809469 h 809469"/>
                  <a:gd name="connsiteX3" fmla="*/ 0 w 1304145"/>
                  <a:gd name="connsiteY3" fmla="*/ 734518 h 809469"/>
                  <a:gd name="connsiteX4" fmla="*/ 194872 w 1304145"/>
                  <a:gd name="connsiteY4" fmla="*/ 0 h 809469"/>
                  <a:gd name="connsiteX0" fmla="*/ 194872 w 1304145"/>
                  <a:gd name="connsiteY0" fmla="*/ 0 h 764499"/>
                  <a:gd name="connsiteX1" fmla="*/ 1304145 w 1304145"/>
                  <a:gd name="connsiteY1" fmla="*/ 149902 h 764499"/>
                  <a:gd name="connsiteX2" fmla="*/ 1199213 w 1304145"/>
                  <a:gd name="connsiteY2" fmla="*/ 764499 h 764499"/>
                  <a:gd name="connsiteX3" fmla="*/ 0 w 1304145"/>
                  <a:gd name="connsiteY3" fmla="*/ 734518 h 764499"/>
                  <a:gd name="connsiteX4" fmla="*/ 194872 w 1304145"/>
                  <a:gd name="connsiteY4" fmla="*/ 0 h 764499"/>
                  <a:gd name="connsiteX0" fmla="*/ 269823 w 1379096"/>
                  <a:gd name="connsiteY0" fmla="*/ 0 h 764499"/>
                  <a:gd name="connsiteX1" fmla="*/ 1379096 w 1379096"/>
                  <a:gd name="connsiteY1" fmla="*/ 149902 h 764499"/>
                  <a:gd name="connsiteX2" fmla="*/ 1274164 w 1379096"/>
                  <a:gd name="connsiteY2" fmla="*/ 764499 h 764499"/>
                  <a:gd name="connsiteX3" fmla="*/ 0 w 1379096"/>
                  <a:gd name="connsiteY3" fmla="*/ 689548 h 764499"/>
                  <a:gd name="connsiteX4" fmla="*/ 269823 w 1379096"/>
                  <a:gd name="connsiteY4" fmla="*/ 0 h 764499"/>
                  <a:gd name="connsiteX0" fmla="*/ 269823 w 1379096"/>
                  <a:gd name="connsiteY0" fmla="*/ 0 h 854440"/>
                  <a:gd name="connsiteX1" fmla="*/ 1379096 w 1379096"/>
                  <a:gd name="connsiteY1" fmla="*/ 239843 h 854440"/>
                  <a:gd name="connsiteX2" fmla="*/ 1274164 w 1379096"/>
                  <a:gd name="connsiteY2" fmla="*/ 854440 h 854440"/>
                  <a:gd name="connsiteX3" fmla="*/ 0 w 1379096"/>
                  <a:gd name="connsiteY3" fmla="*/ 779489 h 854440"/>
                  <a:gd name="connsiteX4" fmla="*/ 269823 w 1379096"/>
                  <a:gd name="connsiteY4" fmla="*/ 0 h 854440"/>
                  <a:gd name="connsiteX0" fmla="*/ 269823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269823 w 1573968"/>
                  <a:gd name="connsiteY4" fmla="*/ 0 h 854440"/>
                  <a:gd name="connsiteX0" fmla="*/ 164892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164892 w 1573968"/>
                  <a:gd name="connsiteY4" fmla="*/ 0 h 854440"/>
                  <a:gd name="connsiteX0" fmla="*/ 0 w 1409076"/>
                  <a:gd name="connsiteY0" fmla="*/ 0 h 854440"/>
                  <a:gd name="connsiteX1" fmla="*/ 1409076 w 1409076"/>
                  <a:gd name="connsiteY1" fmla="*/ 29980 h 854440"/>
                  <a:gd name="connsiteX2" fmla="*/ 1109272 w 1409076"/>
                  <a:gd name="connsiteY2" fmla="*/ 854440 h 854440"/>
                  <a:gd name="connsiteX3" fmla="*/ 254833 w 1409076"/>
                  <a:gd name="connsiteY3" fmla="*/ 539647 h 854440"/>
                  <a:gd name="connsiteX4" fmla="*/ 0 w 1409076"/>
                  <a:gd name="connsiteY4" fmla="*/ 0 h 854440"/>
                  <a:gd name="connsiteX0" fmla="*/ 0 w 1514007"/>
                  <a:gd name="connsiteY0" fmla="*/ 0 h 1184224"/>
                  <a:gd name="connsiteX1" fmla="*/ 1409076 w 1514007"/>
                  <a:gd name="connsiteY1" fmla="*/ 29980 h 1184224"/>
                  <a:gd name="connsiteX2" fmla="*/ 1514007 w 1514007"/>
                  <a:gd name="connsiteY2" fmla="*/ 1184224 h 1184224"/>
                  <a:gd name="connsiteX3" fmla="*/ 254833 w 1514007"/>
                  <a:gd name="connsiteY3" fmla="*/ 539647 h 1184224"/>
                  <a:gd name="connsiteX4" fmla="*/ 0 w 1514007"/>
                  <a:gd name="connsiteY4" fmla="*/ 0 h 1184224"/>
                  <a:gd name="connsiteX0" fmla="*/ 0 w 1514007"/>
                  <a:gd name="connsiteY0" fmla="*/ 0 h 1184224"/>
                  <a:gd name="connsiteX1" fmla="*/ 1409076 w 1514007"/>
                  <a:gd name="connsiteY1" fmla="*/ 29980 h 1184224"/>
                  <a:gd name="connsiteX2" fmla="*/ 1514007 w 1514007"/>
                  <a:gd name="connsiteY2" fmla="*/ 1184224 h 1184224"/>
                  <a:gd name="connsiteX3" fmla="*/ 89941 w 1514007"/>
                  <a:gd name="connsiteY3" fmla="*/ 1064303 h 1184224"/>
                  <a:gd name="connsiteX4" fmla="*/ 0 w 1514007"/>
                  <a:gd name="connsiteY4" fmla="*/ 0 h 1184224"/>
                  <a:gd name="connsiteX0" fmla="*/ 0 w 1409076"/>
                  <a:gd name="connsiteY0" fmla="*/ 0 h 1109273"/>
                  <a:gd name="connsiteX1" fmla="*/ 1409076 w 1409076"/>
                  <a:gd name="connsiteY1" fmla="*/ 29980 h 1109273"/>
                  <a:gd name="connsiteX2" fmla="*/ 1304144 w 1409076"/>
                  <a:gd name="connsiteY2" fmla="*/ 1109273 h 1109273"/>
                  <a:gd name="connsiteX3" fmla="*/ 89941 w 1409076"/>
                  <a:gd name="connsiteY3" fmla="*/ 1064303 h 1109273"/>
                  <a:gd name="connsiteX4" fmla="*/ 0 w 1409076"/>
                  <a:gd name="connsiteY4" fmla="*/ 0 h 1109273"/>
                  <a:gd name="connsiteX0" fmla="*/ 0 w 1469037"/>
                  <a:gd name="connsiteY0" fmla="*/ 0 h 1109273"/>
                  <a:gd name="connsiteX1" fmla="*/ 1469037 w 1469037"/>
                  <a:gd name="connsiteY1" fmla="*/ 149901 h 1109273"/>
                  <a:gd name="connsiteX2" fmla="*/ 1304144 w 1469037"/>
                  <a:gd name="connsiteY2" fmla="*/ 1109273 h 1109273"/>
                  <a:gd name="connsiteX3" fmla="*/ 89941 w 1469037"/>
                  <a:gd name="connsiteY3" fmla="*/ 1064303 h 1109273"/>
                  <a:gd name="connsiteX4" fmla="*/ 0 w 1469037"/>
                  <a:gd name="connsiteY4" fmla="*/ 0 h 1109273"/>
                  <a:gd name="connsiteX0" fmla="*/ 134911 w 1603948"/>
                  <a:gd name="connsiteY0" fmla="*/ 0 h 1109273"/>
                  <a:gd name="connsiteX1" fmla="*/ 1603948 w 1603948"/>
                  <a:gd name="connsiteY1" fmla="*/ 149901 h 1109273"/>
                  <a:gd name="connsiteX2" fmla="*/ 1439055 w 1603948"/>
                  <a:gd name="connsiteY2" fmla="*/ 1109273 h 1109273"/>
                  <a:gd name="connsiteX3" fmla="*/ 0 w 1603948"/>
                  <a:gd name="connsiteY3" fmla="*/ 599608 h 1109273"/>
                  <a:gd name="connsiteX4" fmla="*/ 134911 w 1603948"/>
                  <a:gd name="connsiteY4" fmla="*/ 0 h 1109273"/>
                  <a:gd name="connsiteX0" fmla="*/ 134911 w 1633927"/>
                  <a:gd name="connsiteY0" fmla="*/ 0 h 734519"/>
                  <a:gd name="connsiteX1" fmla="*/ 1603948 w 1633927"/>
                  <a:gd name="connsiteY1" fmla="*/ 149901 h 734519"/>
                  <a:gd name="connsiteX2" fmla="*/ 1633927 w 1633927"/>
                  <a:gd name="connsiteY2" fmla="*/ 734519 h 734519"/>
                  <a:gd name="connsiteX3" fmla="*/ 0 w 1633927"/>
                  <a:gd name="connsiteY3" fmla="*/ 599608 h 734519"/>
                  <a:gd name="connsiteX4" fmla="*/ 134911 w 1633927"/>
                  <a:gd name="connsiteY4" fmla="*/ 0 h 734519"/>
                  <a:gd name="connsiteX0" fmla="*/ 134911 w 1888761"/>
                  <a:gd name="connsiteY0" fmla="*/ 104931 h 839450"/>
                  <a:gd name="connsiteX1" fmla="*/ 1888761 w 1888761"/>
                  <a:gd name="connsiteY1" fmla="*/ 0 h 839450"/>
                  <a:gd name="connsiteX2" fmla="*/ 1633927 w 1888761"/>
                  <a:gd name="connsiteY2" fmla="*/ 839450 h 839450"/>
                  <a:gd name="connsiteX3" fmla="*/ 0 w 1888761"/>
                  <a:gd name="connsiteY3" fmla="*/ 704539 h 839450"/>
                  <a:gd name="connsiteX4" fmla="*/ 134911 w 1888761"/>
                  <a:gd name="connsiteY4" fmla="*/ 104931 h 839450"/>
                  <a:gd name="connsiteX0" fmla="*/ 29980 w 1888761"/>
                  <a:gd name="connsiteY0" fmla="*/ 29980 h 839450"/>
                  <a:gd name="connsiteX1" fmla="*/ 1888761 w 1888761"/>
                  <a:gd name="connsiteY1" fmla="*/ 0 h 839450"/>
                  <a:gd name="connsiteX2" fmla="*/ 1633927 w 1888761"/>
                  <a:gd name="connsiteY2" fmla="*/ 839450 h 839450"/>
                  <a:gd name="connsiteX3" fmla="*/ 0 w 1888761"/>
                  <a:gd name="connsiteY3" fmla="*/ 704539 h 839450"/>
                  <a:gd name="connsiteX4" fmla="*/ 29980 w 1888761"/>
                  <a:gd name="connsiteY4" fmla="*/ 29980 h 839450"/>
                  <a:gd name="connsiteX0" fmla="*/ 29980 w 1633927"/>
                  <a:gd name="connsiteY0" fmla="*/ 0 h 809470"/>
                  <a:gd name="connsiteX1" fmla="*/ 1034321 w 1633927"/>
                  <a:gd name="connsiteY1" fmla="*/ 44971 h 809470"/>
                  <a:gd name="connsiteX2" fmla="*/ 1633927 w 1633927"/>
                  <a:gd name="connsiteY2" fmla="*/ 809470 h 809470"/>
                  <a:gd name="connsiteX3" fmla="*/ 0 w 1633927"/>
                  <a:gd name="connsiteY3" fmla="*/ 674559 h 809470"/>
                  <a:gd name="connsiteX4" fmla="*/ 29980 w 1633927"/>
                  <a:gd name="connsiteY4" fmla="*/ 0 h 809470"/>
                  <a:gd name="connsiteX0" fmla="*/ 29980 w 1034321"/>
                  <a:gd name="connsiteY0" fmla="*/ 0 h 734519"/>
                  <a:gd name="connsiteX1" fmla="*/ 1034321 w 1034321"/>
                  <a:gd name="connsiteY1" fmla="*/ 44971 h 734519"/>
                  <a:gd name="connsiteX2" fmla="*/ 974360 w 1034321"/>
                  <a:gd name="connsiteY2" fmla="*/ 734519 h 734519"/>
                  <a:gd name="connsiteX3" fmla="*/ 0 w 1034321"/>
                  <a:gd name="connsiteY3" fmla="*/ 674559 h 734519"/>
                  <a:gd name="connsiteX4" fmla="*/ 29980 w 1034321"/>
                  <a:gd name="connsiteY4" fmla="*/ 0 h 73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321" h="734519">
                    <a:moveTo>
                      <a:pt x="29980" y="0"/>
                    </a:moveTo>
                    <a:lnTo>
                      <a:pt x="1034321" y="44971"/>
                    </a:lnTo>
                    <a:lnTo>
                      <a:pt x="974360" y="734519"/>
                    </a:lnTo>
                    <a:lnTo>
                      <a:pt x="0" y="674559"/>
                    </a:lnTo>
                    <a:lnTo>
                      <a:pt x="29980" y="0"/>
                    </a:lnTo>
                    <a:close/>
                  </a:path>
                </a:pathLst>
              </a:custGeom>
              <a:solidFill>
                <a:srgbClr val="FFC000">
                  <a:alpha val="7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7232754" y="1476530"/>
              <a:ext cx="1289154" cy="914402"/>
            </a:xfrm>
            <a:custGeom>
              <a:avLst/>
              <a:gdLst>
                <a:gd name="connsiteX0" fmla="*/ 194872 w 1304145"/>
                <a:gd name="connsiteY0" fmla="*/ 0 h 809469"/>
                <a:gd name="connsiteX1" fmla="*/ 1304145 w 1304145"/>
                <a:gd name="connsiteY1" fmla="*/ 149902 h 809469"/>
                <a:gd name="connsiteX2" fmla="*/ 1019331 w 1304145"/>
                <a:gd name="connsiteY2" fmla="*/ 809469 h 809469"/>
                <a:gd name="connsiteX3" fmla="*/ 0 w 1304145"/>
                <a:gd name="connsiteY3" fmla="*/ 734518 h 809469"/>
                <a:gd name="connsiteX4" fmla="*/ 194872 w 1304145"/>
                <a:gd name="connsiteY4" fmla="*/ 0 h 809469"/>
                <a:gd name="connsiteX0" fmla="*/ 194872 w 1304145"/>
                <a:gd name="connsiteY0" fmla="*/ 0 h 764499"/>
                <a:gd name="connsiteX1" fmla="*/ 1304145 w 1304145"/>
                <a:gd name="connsiteY1" fmla="*/ 149902 h 764499"/>
                <a:gd name="connsiteX2" fmla="*/ 1199213 w 1304145"/>
                <a:gd name="connsiteY2" fmla="*/ 764499 h 764499"/>
                <a:gd name="connsiteX3" fmla="*/ 0 w 1304145"/>
                <a:gd name="connsiteY3" fmla="*/ 734518 h 764499"/>
                <a:gd name="connsiteX4" fmla="*/ 194872 w 1304145"/>
                <a:gd name="connsiteY4" fmla="*/ 0 h 764499"/>
                <a:gd name="connsiteX0" fmla="*/ 269823 w 1379096"/>
                <a:gd name="connsiteY0" fmla="*/ 0 h 764499"/>
                <a:gd name="connsiteX1" fmla="*/ 1379096 w 1379096"/>
                <a:gd name="connsiteY1" fmla="*/ 149902 h 764499"/>
                <a:gd name="connsiteX2" fmla="*/ 1274164 w 1379096"/>
                <a:gd name="connsiteY2" fmla="*/ 764499 h 764499"/>
                <a:gd name="connsiteX3" fmla="*/ 0 w 1379096"/>
                <a:gd name="connsiteY3" fmla="*/ 689548 h 764499"/>
                <a:gd name="connsiteX4" fmla="*/ 269823 w 1379096"/>
                <a:gd name="connsiteY4" fmla="*/ 0 h 764499"/>
                <a:gd name="connsiteX0" fmla="*/ 269823 w 1379096"/>
                <a:gd name="connsiteY0" fmla="*/ 0 h 854440"/>
                <a:gd name="connsiteX1" fmla="*/ 1379096 w 1379096"/>
                <a:gd name="connsiteY1" fmla="*/ 239843 h 854440"/>
                <a:gd name="connsiteX2" fmla="*/ 1274164 w 1379096"/>
                <a:gd name="connsiteY2" fmla="*/ 854440 h 854440"/>
                <a:gd name="connsiteX3" fmla="*/ 0 w 1379096"/>
                <a:gd name="connsiteY3" fmla="*/ 779489 h 854440"/>
                <a:gd name="connsiteX4" fmla="*/ 269823 w 1379096"/>
                <a:gd name="connsiteY4" fmla="*/ 0 h 854440"/>
                <a:gd name="connsiteX0" fmla="*/ 269823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269823 w 1573968"/>
                <a:gd name="connsiteY4" fmla="*/ 0 h 854440"/>
                <a:gd name="connsiteX0" fmla="*/ 164892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164892 w 1573968"/>
                <a:gd name="connsiteY4" fmla="*/ 0 h 854440"/>
                <a:gd name="connsiteX0" fmla="*/ 0 w 1409076"/>
                <a:gd name="connsiteY0" fmla="*/ 0 h 854440"/>
                <a:gd name="connsiteX1" fmla="*/ 1409076 w 1409076"/>
                <a:gd name="connsiteY1" fmla="*/ 29980 h 854440"/>
                <a:gd name="connsiteX2" fmla="*/ 1109272 w 1409076"/>
                <a:gd name="connsiteY2" fmla="*/ 854440 h 854440"/>
                <a:gd name="connsiteX3" fmla="*/ 254833 w 1409076"/>
                <a:gd name="connsiteY3" fmla="*/ 539647 h 854440"/>
                <a:gd name="connsiteX4" fmla="*/ 0 w 1409076"/>
                <a:gd name="connsiteY4" fmla="*/ 0 h 854440"/>
                <a:gd name="connsiteX0" fmla="*/ 0 w 1514007"/>
                <a:gd name="connsiteY0" fmla="*/ 0 h 1184224"/>
                <a:gd name="connsiteX1" fmla="*/ 1409076 w 1514007"/>
                <a:gd name="connsiteY1" fmla="*/ 29980 h 1184224"/>
                <a:gd name="connsiteX2" fmla="*/ 1514007 w 1514007"/>
                <a:gd name="connsiteY2" fmla="*/ 1184224 h 1184224"/>
                <a:gd name="connsiteX3" fmla="*/ 254833 w 1514007"/>
                <a:gd name="connsiteY3" fmla="*/ 539647 h 1184224"/>
                <a:gd name="connsiteX4" fmla="*/ 0 w 1514007"/>
                <a:gd name="connsiteY4" fmla="*/ 0 h 1184224"/>
                <a:gd name="connsiteX0" fmla="*/ 0 w 1364105"/>
                <a:gd name="connsiteY0" fmla="*/ 59961 h 1154244"/>
                <a:gd name="connsiteX1" fmla="*/ 1259174 w 1364105"/>
                <a:gd name="connsiteY1" fmla="*/ 0 h 1154244"/>
                <a:gd name="connsiteX2" fmla="*/ 1364105 w 1364105"/>
                <a:gd name="connsiteY2" fmla="*/ 1154244 h 1154244"/>
                <a:gd name="connsiteX3" fmla="*/ 104931 w 1364105"/>
                <a:gd name="connsiteY3" fmla="*/ 509667 h 1154244"/>
                <a:gd name="connsiteX4" fmla="*/ 0 w 1364105"/>
                <a:gd name="connsiteY4" fmla="*/ 59961 h 1154244"/>
                <a:gd name="connsiteX0" fmla="*/ 29980 w 1394085"/>
                <a:gd name="connsiteY0" fmla="*/ 59961 h 1154244"/>
                <a:gd name="connsiteX1" fmla="*/ 1289154 w 1394085"/>
                <a:gd name="connsiteY1" fmla="*/ 0 h 1154244"/>
                <a:gd name="connsiteX2" fmla="*/ 1394085 w 1394085"/>
                <a:gd name="connsiteY2" fmla="*/ 1154244 h 1154244"/>
                <a:gd name="connsiteX3" fmla="*/ 0 w 1394085"/>
                <a:gd name="connsiteY3" fmla="*/ 764500 h 1154244"/>
                <a:gd name="connsiteX4" fmla="*/ 29980 w 1394085"/>
                <a:gd name="connsiteY4" fmla="*/ 59961 h 1154244"/>
                <a:gd name="connsiteX0" fmla="*/ 29980 w 1289154"/>
                <a:gd name="connsiteY0" fmla="*/ 59961 h 914402"/>
                <a:gd name="connsiteX1" fmla="*/ 1289154 w 1289154"/>
                <a:gd name="connsiteY1" fmla="*/ 0 h 914402"/>
                <a:gd name="connsiteX2" fmla="*/ 764498 w 1289154"/>
                <a:gd name="connsiteY2" fmla="*/ 914402 h 914402"/>
                <a:gd name="connsiteX3" fmla="*/ 0 w 1289154"/>
                <a:gd name="connsiteY3" fmla="*/ 764500 h 914402"/>
                <a:gd name="connsiteX4" fmla="*/ 29980 w 1289154"/>
                <a:gd name="connsiteY4" fmla="*/ 59961 h 9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154" h="914402">
                  <a:moveTo>
                    <a:pt x="29980" y="59961"/>
                  </a:moveTo>
                  <a:lnTo>
                    <a:pt x="1289154" y="0"/>
                  </a:lnTo>
                  <a:lnTo>
                    <a:pt x="764498" y="914402"/>
                  </a:lnTo>
                  <a:lnTo>
                    <a:pt x="0" y="764500"/>
                  </a:lnTo>
                  <a:lnTo>
                    <a:pt x="29980" y="59961"/>
                  </a:lnTo>
                  <a:close/>
                </a:path>
              </a:pathLst>
            </a:custGeom>
            <a:solidFill>
              <a:srgbClr val="00B05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4916774" y="2008682"/>
            <a:ext cx="1469036" cy="71952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201587" y="3013023"/>
            <a:ext cx="1229193" cy="23984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5484279" y="3569875"/>
            <a:ext cx="2565234" cy="1189101"/>
            <a:chOff x="5484279" y="3569875"/>
            <a:chExt cx="2565234" cy="1189101"/>
          </a:xfrm>
        </p:grpSpPr>
        <p:grpSp>
          <p:nvGrpSpPr>
            <p:cNvPr id="57" name="Group 56"/>
            <p:cNvGrpSpPr/>
            <p:nvPr/>
          </p:nvGrpSpPr>
          <p:grpSpPr>
            <a:xfrm>
              <a:off x="5484279" y="3569875"/>
              <a:ext cx="2565234" cy="1189101"/>
              <a:chOff x="5496770" y="1633645"/>
              <a:chExt cx="2565234" cy="1189101"/>
            </a:xfrm>
          </p:grpSpPr>
          <p:pic>
            <p:nvPicPr>
              <p:cNvPr id="58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0892" y="2350608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9918" y="1822558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5671" y="2512319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770" y="1633645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C:\Users\brian\AppData\Local\Microsoft\Windows\Temporary Internet Files\Content.IE5\VUOKECFH\MP900402149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backgroundRemoval t="5528" b="96985" l="3620" r="96833">
                            <a14:foregroundMark x1="31222" y1="23618" x2="45249" y2="24623"/>
                            <a14:foregroundMark x1="24434" y1="24623" x2="13575" y2="24623"/>
                            <a14:foregroundMark x1="8597" y1="25628" x2="9955" y2="33668"/>
                            <a14:foregroundMark x1="26364" y1="86869" x2="71818" y2="85859"/>
                            <a14:foregroundMark x1="8182" y1="65657" x2="8182" y2="35354"/>
                            <a14:foregroundMark x1="46364" y1="25253" x2="68182" y2="25253"/>
                            <a14:foregroundMark x1="64545" y1="10101" x2="90000" y2="10101"/>
                            <a14:foregroundMark x1="77273" y1="73737" x2="76364" y2="1414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6659" y="1840046"/>
                <a:ext cx="345345" cy="3104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4" name="Picture 2" descr="C:\Users\brian\AppData\Local\Microsoft\Windows\Temporary Internet Files\Content.IE5\VUOKECFH\MP90040214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5528" b="96985" l="3620" r="96833">
                          <a14:foregroundMark x1="31222" y1="23618" x2="45249" y2="24623"/>
                          <a14:foregroundMark x1="24434" y1="24623" x2="13575" y2="24623"/>
                          <a14:foregroundMark x1="8597" y1="25628" x2="9955" y2="33668"/>
                          <a14:foregroundMark x1="26364" y1="86869" x2="71818" y2="85859"/>
                          <a14:foregroundMark x1="8182" y1="65657" x2="8182" y2="35354"/>
                          <a14:foregroundMark x1="46364" y1="25253" x2="68182" y2="25253"/>
                          <a14:foregroundMark x1="64545" y1="10101" x2="90000" y2="10101"/>
                          <a14:foregroundMark x1="77273" y1="73737" x2="76364" y2="141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101" y="4406077"/>
              <a:ext cx="345345" cy="3104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4996720" y="3257864"/>
            <a:ext cx="3557666" cy="1996192"/>
            <a:chOff x="4996720" y="3257864"/>
            <a:chExt cx="3557666" cy="1996192"/>
          </a:xfrm>
        </p:grpSpPr>
        <p:grpSp>
          <p:nvGrpSpPr>
            <p:cNvPr id="50" name="Group 49"/>
            <p:cNvGrpSpPr/>
            <p:nvPr/>
          </p:nvGrpSpPr>
          <p:grpSpPr>
            <a:xfrm>
              <a:off x="4996720" y="3257864"/>
              <a:ext cx="3557666" cy="1953719"/>
              <a:chOff x="4964242" y="1351613"/>
              <a:chExt cx="3557666" cy="1953719"/>
            </a:xfrm>
          </p:grpSpPr>
          <p:grpSp>
            <p:nvGrpSpPr>
              <p:cNvPr id="51" name="Group 34"/>
              <p:cNvGrpSpPr/>
              <p:nvPr/>
            </p:nvGrpSpPr>
            <p:grpSpPr>
              <a:xfrm>
                <a:off x="4964242" y="1351613"/>
                <a:ext cx="2928081" cy="1953719"/>
                <a:chOff x="344773" y="1484026"/>
                <a:chExt cx="2928081" cy="1953719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344773" y="1484026"/>
                  <a:ext cx="1379096" cy="854440"/>
                </a:xfrm>
                <a:custGeom>
                  <a:avLst/>
                  <a:gdLst>
                    <a:gd name="connsiteX0" fmla="*/ 194872 w 1304145"/>
                    <a:gd name="connsiteY0" fmla="*/ 0 h 809469"/>
                    <a:gd name="connsiteX1" fmla="*/ 1304145 w 1304145"/>
                    <a:gd name="connsiteY1" fmla="*/ 149902 h 809469"/>
                    <a:gd name="connsiteX2" fmla="*/ 1019331 w 1304145"/>
                    <a:gd name="connsiteY2" fmla="*/ 809469 h 809469"/>
                    <a:gd name="connsiteX3" fmla="*/ 0 w 1304145"/>
                    <a:gd name="connsiteY3" fmla="*/ 734518 h 809469"/>
                    <a:gd name="connsiteX4" fmla="*/ 194872 w 1304145"/>
                    <a:gd name="connsiteY4" fmla="*/ 0 h 809469"/>
                    <a:gd name="connsiteX0" fmla="*/ 194872 w 1304145"/>
                    <a:gd name="connsiteY0" fmla="*/ 0 h 764499"/>
                    <a:gd name="connsiteX1" fmla="*/ 1304145 w 1304145"/>
                    <a:gd name="connsiteY1" fmla="*/ 149902 h 764499"/>
                    <a:gd name="connsiteX2" fmla="*/ 1199213 w 1304145"/>
                    <a:gd name="connsiteY2" fmla="*/ 764499 h 764499"/>
                    <a:gd name="connsiteX3" fmla="*/ 0 w 1304145"/>
                    <a:gd name="connsiteY3" fmla="*/ 734518 h 764499"/>
                    <a:gd name="connsiteX4" fmla="*/ 194872 w 1304145"/>
                    <a:gd name="connsiteY4" fmla="*/ 0 h 764499"/>
                    <a:gd name="connsiteX0" fmla="*/ 269823 w 1379096"/>
                    <a:gd name="connsiteY0" fmla="*/ 0 h 764499"/>
                    <a:gd name="connsiteX1" fmla="*/ 1379096 w 1379096"/>
                    <a:gd name="connsiteY1" fmla="*/ 149902 h 764499"/>
                    <a:gd name="connsiteX2" fmla="*/ 1274164 w 1379096"/>
                    <a:gd name="connsiteY2" fmla="*/ 764499 h 764499"/>
                    <a:gd name="connsiteX3" fmla="*/ 0 w 1379096"/>
                    <a:gd name="connsiteY3" fmla="*/ 689548 h 764499"/>
                    <a:gd name="connsiteX4" fmla="*/ 269823 w 1379096"/>
                    <a:gd name="connsiteY4" fmla="*/ 0 h 764499"/>
                    <a:gd name="connsiteX0" fmla="*/ 269823 w 1379096"/>
                    <a:gd name="connsiteY0" fmla="*/ 0 h 854440"/>
                    <a:gd name="connsiteX1" fmla="*/ 1379096 w 1379096"/>
                    <a:gd name="connsiteY1" fmla="*/ 239843 h 854440"/>
                    <a:gd name="connsiteX2" fmla="*/ 1274164 w 1379096"/>
                    <a:gd name="connsiteY2" fmla="*/ 854440 h 854440"/>
                    <a:gd name="connsiteX3" fmla="*/ 0 w 1379096"/>
                    <a:gd name="connsiteY3" fmla="*/ 779489 h 854440"/>
                    <a:gd name="connsiteX4" fmla="*/ 269823 w 1379096"/>
                    <a:gd name="connsiteY4" fmla="*/ 0 h 85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9096" h="854440">
                      <a:moveTo>
                        <a:pt x="269823" y="0"/>
                      </a:moveTo>
                      <a:lnTo>
                        <a:pt x="1379096" y="239843"/>
                      </a:lnTo>
                      <a:lnTo>
                        <a:pt x="1274164" y="854440"/>
                      </a:lnTo>
                      <a:lnTo>
                        <a:pt x="0" y="779489"/>
                      </a:lnTo>
                      <a:lnTo>
                        <a:pt x="269823" y="0"/>
                      </a:lnTo>
                      <a:close/>
                    </a:path>
                  </a:pathLst>
                </a:custGeom>
                <a:solidFill>
                  <a:srgbClr val="FF0000">
                    <a:alpha val="7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377252" y="2295993"/>
                  <a:ext cx="1229194" cy="959372"/>
                </a:xfrm>
                <a:custGeom>
                  <a:avLst/>
                  <a:gdLst>
                    <a:gd name="connsiteX0" fmla="*/ 194872 w 1304145"/>
                    <a:gd name="connsiteY0" fmla="*/ 0 h 809469"/>
                    <a:gd name="connsiteX1" fmla="*/ 1304145 w 1304145"/>
                    <a:gd name="connsiteY1" fmla="*/ 149902 h 809469"/>
                    <a:gd name="connsiteX2" fmla="*/ 1019331 w 1304145"/>
                    <a:gd name="connsiteY2" fmla="*/ 809469 h 809469"/>
                    <a:gd name="connsiteX3" fmla="*/ 0 w 1304145"/>
                    <a:gd name="connsiteY3" fmla="*/ 734518 h 809469"/>
                    <a:gd name="connsiteX4" fmla="*/ 194872 w 1304145"/>
                    <a:gd name="connsiteY4" fmla="*/ 0 h 809469"/>
                    <a:gd name="connsiteX0" fmla="*/ 194872 w 1304145"/>
                    <a:gd name="connsiteY0" fmla="*/ 0 h 764499"/>
                    <a:gd name="connsiteX1" fmla="*/ 1304145 w 1304145"/>
                    <a:gd name="connsiteY1" fmla="*/ 149902 h 764499"/>
                    <a:gd name="connsiteX2" fmla="*/ 1199213 w 1304145"/>
                    <a:gd name="connsiteY2" fmla="*/ 764499 h 764499"/>
                    <a:gd name="connsiteX3" fmla="*/ 0 w 1304145"/>
                    <a:gd name="connsiteY3" fmla="*/ 734518 h 764499"/>
                    <a:gd name="connsiteX4" fmla="*/ 194872 w 1304145"/>
                    <a:gd name="connsiteY4" fmla="*/ 0 h 764499"/>
                    <a:gd name="connsiteX0" fmla="*/ 269823 w 1379096"/>
                    <a:gd name="connsiteY0" fmla="*/ 0 h 764499"/>
                    <a:gd name="connsiteX1" fmla="*/ 1379096 w 1379096"/>
                    <a:gd name="connsiteY1" fmla="*/ 149902 h 764499"/>
                    <a:gd name="connsiteX2" fmla="*/ 1274164 w 1379096"/>
                    <a:gd name="connsiteY2" fmla="*/ 764499 h 764499"/>
                    <a:gd name="connsiteX3" fmla="*/ 0 w 1379096"/>
                    <a:gd name="connsiteY3" fmla="*/ 689548 h 764499"/>
                    <a:gd name="connsiteX4" fmla="*/ 269823 w 1379096"/>
                    <a:gd name="connsiteY4" fmla="*/ 0 h 764499"/>
                    <a:gd name="connsiteX0" fmla="*/ 269823 w 1379096"/>
                    <a:gd name="connsiteY0" fmla="*/ 0 h 854440"/>
                    <a:gd name="connsiteX1" fmla="*/ 1379096 w 1379096"/>
                    <a:gd name="connsiteY1" fmla="*/ 239843 h 854440"/>
                    <a:gd name="connsiteX2" fmla="*/ 1274164 w 1379096"/>
                    <a:gd name="connsiteY2" fmla="*/ 854440 h 854440"/>
                    <a:gd name="connsiteX3" fmla="*/ 0 w 1379096"/>
                    <a:gd name="connsiteY3" fmla="*/ 779489 h 854440"/>
                    <a:gd name="connsiteX4" fmla="*/ 269823 w 1379096"/>
                    <a:gd name="connsiteY4" fmla="*/ 0 h 854440"/>
                    <a:gd name="connsiteX0" fmla="*/ 269823 w 1573968"/>
                    <a:gd name="connsiteY0" fmla="*/ 0 h 854440"/>
                    <a:gd name="connsiteX1" fmla="*/ 1573968 w 1573968"/>
                    <a:gd name="connsiteY1" fmla="*/ 29980 h 854440"/>
                    <a:gd name="connsiteX2" fmla="*/ 1274164 w 1573968"/>
                    <a:gd name="connsiteY2" fmla="*/ 854440 h 854440"/>
                    <a:gd name="connsiteX3" fmla="*/ 0 w 1573968"/>
                    <a:gd name="connsiteY3" fmla="*/ 779489 h 854440"/>
                    <a:gd name="connsiteX4" fmla="*/ 269823 w 1573968"/>
                    <a:gd name="connsiteY4" fmla="*/ 0 h 854440"/>
                    <a:gd name="connsiteX0" fmla="*/ 164892 w 1573968"/>
                    <a:gd name="connsiteY0" fmla="*/ 0 h 854440"/>
                    <a:gd name="connsiteX1" fmla="*/ 1573968 w 1573968"/>
                    <a:gd name="connsiteY1" fmla="*/ 29980 h 854440"/>
                    <a:gd name="connsiteX2" fmla="*/ 1274164 w 1573968"/>
                    <a:gd name="connsiteY2" fmla="*/ 854440 h 854440"/>
                    <a:gd name="connsiteX3" fmla="*/ 0 w 1573968"/>
                    <a:gd name="connsiteY3" fmla="*/ 779489 h 854440"/>
                    <a:gd name="connsiteX4" fmla="*/ 164892 w 1573968"/>
                    <a:gd name="connsiteY4" fmla="*/ 0 h 854440"/>
                    <a:gd name="connsiteX0" fmla="*/ 0 w 1409076"/>
                    <a:gd name="connsiteY0" fmla="*/ 0 h 854440"/>
                    <a:gd name="connsiteX1" fmla="*/ 1409076 w 1409076"/>
                    <a:gd name="connsiteY1" fmla="*/ 29980 h 854440"/>
                    <a:gd name="connsiteX2" fmla="*/ 1109272 w 1409076"/>
                    <a:gd name="connsiteY2" fmla="*/ 854440 h 854440"/>
                    <a:gd name="connsiteX3" fmla="*/ 254833 w 1409076"/>
                    <a:gd name="connsiteY3" fmla="*/ 539647 h 854440"/>
                    <a:gd name="connsiteX4" fmla="*/ 0 w 1409076"/>
                    <a:gd name="connsiteY4" fmla="*/ 0 h 854440"/>
                    <a:gd name="connsiteX0" fmla="*/ 0 w 1514007"/>
                    <a:gd name="connsiteY0" fmla="*/ 0 h 1184224"/>
                    <a:gd name="connsiteX1" fmla="*/ 1409076 w 1514007"/>
                    <a:gd name="connsiteY1" fmla="*/ 29980 h 1184224"/>
                    <a:gd name="connsiteX2" fmla="*/ 1514007 w 1514007"/>
                    <a:gd name="connsiteY2" fmla="*/ 1184224 h 1184224"/>
                    <a:gd name="connsiteX3" fmla="*/ 254833 w 1514007"/>
                    <a:gd name="connsiteY3" fmla="*/ 539647 h 1184224"/>
                    <a:gd name="connsiteX4" fmla="*/ 0 w 1514007"/>
                    <a:gd name="connsiteY4" fmla="*/ 0 h 1184224"/>
                    <a:gd name="connsiteX0" fmla="*/ 0 w 1514007"/>
                    <a:gd name="connsiteY0" fmla="*/ 0 h 1184224"/>
                    <a:gd name="connsiteX1" fmla="*/ 1199213 w 1514007"/>
                    <a:gd name="connsiteY1" fmla="*/ 29980 h 1184224"/>
                    <a:gd name="connsiteX2" fmla="*/ 1514007 w 1514007"/>
                    <a:gd name="connsiteY2" fmla="*/ 1184224 h 1184224"/>
                    <a:gd name="connsiteX3" fmla="*/ 254833 w 1514007"/>
                    <a:gd name="connsiteY3" fmla="*/ 539647 h 1184224"/>
                    <a:gd name="connsiteX4" fmla="*/ 0 w 1514007"/>
                    <a:gd name="connsiteY4" fmla="*/ 0 h 1184224"/>
                    <a:gd name="connsiteX0" fmla="*/ 0 w 1199214"/>
                    <a:gd name="connsiteY0" fmla="*/ 0 h 929391"/>
                    <a:gd name="connsiteX1" fmla="*/ 1199213 w 1199214"/>
                    <a:gd name="connsiteY1" fmla="*/ 29980 h 929391"/>
                    <a:gd name="connsiteX2" fmla="*/ 1199214 w 1199214"/>
                    <a:gd name="connsiteY2" fmla="*/ 929391 h 929391"/>
                    <a:gd name="connsiteX3" fmla="*/ 254833 w 1199214"/>
                    <a:gd name="connsiteY3" fmla="*/ 539647 h 929391"/>
                    <a:gd name="connsiteX4" fmla="*/ 0 w 1199214"/>
                    <a:gd name="connsiteY4" fmla="*/ 0 h 929391"/>
                    <a:gd name="connsiteX0" fmla="*/ 0 w 1229194"/>
                    <a:gd name="connsiteY0" fmla="*/ 0 h 929391"/>
                    <a:gd name="connsiteX1" fmla="*/ 1229194 w 1229194"/>
                    <a:gd name="connsiteY1" fmla="*/ 29980 h 929391"/>
                    <a:gd name="connsiteX2" fmla="*/ 1199214 w 1229194"/>
                    <a:gd name="connsiteY2" fmla="*/ 929391 h 929391"/>
                    <a:gd name="connsiteX3" fmla="*/ 254833 w 1229194"/>
                    <a:gd name="connsiteY3" fmla="*/ 539647 h 929391"/>
                    <a:gd name="connsiteX4" fmla="*/ 0 w 1229194"/>
                    <a:gd name="connsiteY4" fmla="*/ 0 h 929391"/>
                    <a:gd name="connsiteX0" fmla="*/ 0 w 1229194"/>
                    <a:gd name="connsiteY0" fmla="*/ 0 h 959372"/>
                    <a:gd name="connsiteX1" fmla="*/ 1229194 w 1229194"/>
                    <a:gd name="connsiteY1" fmla="*/ 29980 h 959372"/>
                    <a:gd name="connsiteX2" fmla="*/ 1064302 w 1229194"/>
                    <a:gd name="connsiteY2" fmla="*/ 959372 h 959372"/>
                    <a:gd name="connsiteX3" fmla="*/ 254833 w 1229194"/>
                    <a:gd name="connsiteY3" fmla="*/ 539647 h 959372"/>
                    <a:gd name="connsiteX4" fmla="*/ 0 w 1229194"/>
                    <a:gd name="connsiteY4" fmla="*/ 0 h 959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194" h="959372">
                      <a:moveTo>
                        <a:pt x="0" y="0"/>
                      </a:moveTo>
                      <a:lnTo>
                        <a:pt x="1229194" y="29980"/>
                      </a:lnTo>
                      <a:cubicBezTo>
                        <a:pt x="1229194" y="329784"/>
                        <a:pt x="1064302" y="659568"/>
                        <a:pt x="1064302" y="959372"/>
                      </a:cubicBezTo>
                      <a:lnTo>
                        <a:pt x="254833" y="5396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>
                    <a:alpha val="7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2238532" y="2343463"/>
                  <a:ext cx="1034322" cy="1094282"/>
                </a:xfrm>
                <a:custGeom>
                  <a:avLst/>
                  <a:gdLst>
                    <a:gd name="connsiteX0" fmla="*/ 194872 w 1304145"/>
                    <a:gd name="connsiteY0" fmla="*/ 0 h 809469"/>
                    <a:gd name="connsiteX1" fmla="*/ 1304145 w 1304145"/>
                    <a:gd name="connsiteY1" fmla="*/ 149902 h 809469"/>
                    <a:gd name="connsiteX2" fmla="*/ 1019331 w 1304145"/>
                    <a:gd name="connsiteY2" fmla="*/ 809469 h 809469"/>
                    <a:gd name="connsiteX3" fmla="*/ 0 w 1304145"/>
                    <a:gd name="connsiteY3" fmla="*/ 734518 h 809469"/>
                    <a:gd name="connsiteX4" fmla="*/ 194872 w 1304145"/>
                    <a:gd name="connsiteY4" fmla="*/ 0 h 809469"/>
                    <a:gd name="connsiteX0" fmla="*/ 194872 w 1304145"/>
                    <a:gd name="connsiteY0" fmla="*/ 0 h 764499"/>
                    <a:gd name="connsiteX1" fmla="*/ 1304145 w 1304145"/>
                    <a:gd name="connsiteY1" fmla="*/ 149902 h 764499"/>
                    <a:gd name="connsiteX2" fmla="*/ 1199213 w 1304145"/>
                    <a:gd name="connsiteY2" fmla="*/ 764499 h 764499"/>
                    <a:gd name="connsiteX3" fmla="*/ 0 w 1304145"/>
                    <a:gd name="connsiteY3" fmla="*/ 734518 h 764499"/>
                    <a:gd name="connsiteX4" fmla="*/ 194872 w 1304145"/>
                    <a:gd name="connsiteY4" fmla="*/ 0 h 764499"/>
                    <a:gd name="connsiteX0" fmla="*/ 269823 w 1379096"/>
                    <a:gd name="connsiteY0" fmla="*/ 0 h 764499"/>
                    <a:gd name="connsiteX1" fmla="*/ 1379096 w 1379096"/>
                    <a:gd name="connsiteY1" fmla="*/ 149902 h 764499"/>
                    <a:gd name="connsiteX2" fmla="*/ 1274164 w 1379096"/>
                    <a:gd name="connsiteY2" fmla="*/ 764499 h 764499"/>
                    <a:gd name="connsiteX3" fmla="*/ 0 w 1379096"/>
                    <a:gd name="connsiteY3" fmla="*/ 689548 h 764499"/>
                    <a:gd name="connsiteX4" fmla="*/ 269823 w 1379096"/>
                    <a:gd name="connsiteY4" fmla="*/ 0 h 764499"/>
                    <a:gd name="connsiteX0" fmla="*/ 269823 w 1379096"/>
                    <a:gd name="connsiteY0" fmla="*/ 0 h 854440"/>
                    <a:gd name="connsiteX1" fmla="*/ 1379096 w 1379096"/>
                    <a:gd name="connsiteY1" fmla="*/ 239843 h 854440"/>
                    <a:gd name="connsiteX2" fmla="*/ 1274164 w 1379096"/>
                    <a:gd name="connsiteY2" fmla="*/ 854440 h 854440"/>
                    <a:gd name="connsiteX3" fmla="*/ 0 w 1379096"/>
                    <a:gd name="connsiteY3" fmla="*/ 779489 h 854440"/>
                    <a:gd name="connsiteX4" fmla="*/ 269823 w 1379096"/>
                    <a:gd name="connsiteY4" fmla="*/ 0 h 854440"/>
                    <a:gd name="connsiteX0" fmla="*/ 269823 w 1573968"/>
                    <a:gd name="connsiteY0" fmla="*/ 0 h 854440"/>
                    <a:gd name="connsiteX1" fmla="*/ 1573968 w 1573968"/>
                    <a:gd name="connsiteY1" fmla="*/ 29980 h 854440"/>
                    <a:gd name="connsiteX2" fmla="*/ 1274164 w 1573968"/>
                    <a:gd name="connsiteY2" fmla="*/ 854440 h 854440"/>
                    <a:gd name="connsiteX3" fmla="*/ 0 w 1573968"/>
                    <a:gd name="connsiteY3" fmla="*/ 779489 h 854440"/>
                    <a:gd name="connsiteX4" fmla="*/ 269823 w 1573968"/>
                    <a:gd name="connsiteY4" fmla="*/ 0 h 854440"/>
                    <a:gd name="connsiteX0" fmla="*/ 164892 w 1573968"/>
                    <a:gd name="connsiteY0" fmla="*/ 0 h 854440"/>
                    <a:gd name="connsiteX1" fmla="*/ 1573968 w 1573968"/>
                    <a:gd name="connsiteY1" fmla="*/ 29980 h 854440"/>
                    <a:gd name="connsiteX2" fmla="*/ 1274164 w 1573968"/>
                    <a:gd name="connsiteY2" fmla="*/ 854440 h 854440"/>
                    <a:gd name="connsiteX3" fmla="*/ 0 w 1573968"/>
                    <a:gd name="connsiteY3" fmla="*/ 779489 h 854440"/>
                    <a:gd name="connsiteX4" fmla="*/ 164892 w 1573968"/>
                    <a:gd name="connsiteY4" fmla="*/ 0 h 854440"/>
                    <a:gd name="connsiteX0" fmla="*/ 0 w 1409076"/>
                    <a:gd name="connsiteY0" fmla="*/ 0 h 854440"/>
                    <a:gd name="connsiteX1" fmla="*/ 1409076 w 1409076"/>
                    <a:gd name="connsiteY1" fmla="*/ 29980 h 854440"/>
                    <a:gd name="connsiteX2" fmla="*/ 1109272 w 1409076"/>
                    <a:gd name="connsiteY2" fmla="*/ 854440 h 854440"/>
                    <a:gd name="connsiteX3" fmla="*/ 254833 w 1409076"/>
                    <a:gd name="connsiteY3" fmla="*/ 539647 h 854440"/>
                    <a:gd name="connsiteX4" fmla="*/ 0 w 1409076"/>
                    <a:gd name="connsiteY4" fmla="*/ 0 h 854440"/>
                    <a:gd name="connsiteX0" fmla="*/ 0 w 1514007"/>
                    <a:gd name="connsiteY0" fmla="*/ 0 h 1184224"/>
                    <a:gd name="connsiteX1" fmla="*/ 1409076 w 1514007"/>
                    <a:gd name="connsiteY1" fmla="*/ 29980 h 1184224"/>
                    <a:gd name="connsiteX2" fmla="*/ 1514007 w 1514007"/>
                    <a:gd name="connsiteY2" fmla="*/ 1184224 h 1184224"/>
                    <a:gd name="connsiteX3" fmla="*/ 254833 w 1514007"/>
                    <a:gd name="connsiteY3" fmla="*/ 539647 h 1184224"/>
                    <a:gd name="connsiteX4" fmla="*/ 0 w 1514007"/>
                    <a:gd name="connsiteY4" fmla="*/ 0 h 1184224"/>
                    <a:gd name="connsiteX0" fmla="*/ 0 w 1514007"/>
                    <a:gd name="connsiteY0" fmla="*/ 0 h 1184224"/>
                    <a:gd name="connsiteX1" fmla="*/ 1409076 w 1514007"/>
                    <a:gd name="connsiteY1" fmla="*/ 29980 h 1184224"/>
                    <a:gd name="connsiteX2" fmla="*/ 1514007 w 1514007"/>
                    <a:gd name="connsiteY2" fmla="*/ 1184224 h 1184224"/>
                    <a:gd name="connsiteX3" fmla="*/ 89941 w 1514007"/>
                    <a:gd name="connsiteY3" fmla="*/ 1064303 h 1184224"/>
                    <a:gd name="connsiteX4" fmla="*/ 0 w 1514007"/>
                    <a:gd name="connsiteY4" fmla="*/ 0 h 1184224"/>
                    <a:gd name="connsiteX0" fmla="*/ 0 w 1409076"/>
                    <a:gd name="connsiteY0" fmla="*/ 0 h 1109273"/>
                    <a:gd name="connsiteX1" fmla="*/ 1409076 w 1409076"/>
                    <a:gd name="connsiteY1" fmla="*/ 29980 h 1109273"/>
                    <a:gd name="connsiteX2" fmla="*/ 1304144 w 1409076"/>
                    <a:gd name="connsiteY2" fmla="*/ 1109273 h 1109273"/>
                    <a:gd name="connsiteX3" fmla="*/ 89941 w 1409076"/>
                    <a:gd name="connsiteY3" fmla="*/ 1064303 h 1109273"/>
                    <a:gd name="connsiteX4" fmla="*/ 0 w 1409076"/>
                    <a:gd name="connsiteY4" fmla="*/ 0 h 1109273"/>
                    <a:gd name="connsiteX0" fmla="*/ 0 w 1469037"/>
                    <a:gd name="connsiteY0" fmla="*/ 0 h 1109273"/>
                    <a:gd name="connsiteX1" fmla="*/ 1469037 w 1469037"/>
                    <a:gd name="connsiteY1" fmla="*/ 149901 h 1109273"/>
                    <a:gd name="connsiteX2" fmla="*/ 1304144 w 1469037"/>
                    <a:gd name="connsiteY2" fmla="*/ 1109273 h 1109273"/>
                    <a:gd name="connsiteX3" fmla="*/ 89941 w 1469037"/>
                    <a:gd name="connsiteY3" fmla="*/ 1064303 h 1109273"/>
                    <a:gd name="connsiteX4" fmla="*/ 0 w 1469037"/>
                    <a:gd name="connsiteY4" fmla="*/ 0 h 1109273"/>
                    <a:gd name="connsiteX0" fmla="*/ 344774 w 1379096"/>
                    <a:gd name="connsiteY0" fmla="*/ 0 h 1094282"/>
                    <a:gd name="connsiteX1" fmla="*/ 1379096 w 1379096"/>
                    <a:gd name="connsiteY1" fmla="*/ 134910 h 1094282"/>
                    <a:gd name="connsiteX2" fmla="*/ 1214203 w 1379096"/>
                    <a:gd name="connsiteY2" fmla="*/ 1094282 h 1094282"/>
                    <a:gd name="connsiteX3" fmla="*/ 0 w 1379096"/>
                    <a:gd name="connsiteY3" fmla="*/ 1049312 h 1094282"/>
                    <a:gd name="connsiteX4" fmla="*/ 344774 w 1379096"/>
                    <a:gd name="connsiteY4" fmla="*/ 0 h 1094282"/>
                    <a:gd name="connsiteX0" fmla="*/ 0 w 1034322"/>
                    <a:gd name="connsiteY0" fmla="*/ 0 h 1094282"/>
                    <a:gd name="connsiteX1" fmla="*/ 1034322 w 1034322"/>
                    <a:gd name="connsiteY1" fmla="*/ 134910 h 1094282"/>
                    <a:gd name="connsiteX2" fmla="*/ 869429 w 1034322"/>
                    <a:gd name="connsiteY2" fmla="*/ 1094282 h 1094282"/>
                    <a:gd name="connsiteX3" fmla="*/ 0 w 1034322"/>
                    <a:gd name="connsiteY3" fmla="*/ 914401 h 1094282"/>
                    <a:gd name="connsiteX4" fmla="*/ 0 w 1034322"/>
                    <a:gd name="connsiteY4" fmla="*/ 0 h 10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322" h="1094282">
                      <a:moveTo>
                        <a:pt x="0" y="0"/>
                      </a:moveTo>
                      <a:lnTo>
                        <a:pt x="1034322" y="134910"/>
                      </a:lnTo>
                      <a:lnTo>
                        <a:pt x="869429" y="1094282"/>
                      </a:lnTo>
                      <a:lnTo>
                        <a:pt x="0" y="9144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99">
                    <a:alpha val="7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656413" y="1656411"/>
                  <a:ext cx="1034321" cy="734519"/>
                </a:xfrm>
                <a:custGeom>
                  <a:avLst/>
                  <a:gdLst>
                    <a:gd name="connsiteX0" fmla="*/ 194872 w 1304145"/>
                    <a:gd name="connsiteY0" fmla="*/ 0 h 809469"/>
                    <a:gd name="connsiteX1" fmla="*/ 1304145 w 1304145"/>
                    <a:gd name="connsiteY1" fmla="*/ 149902 h 809469"/>
                    <a:gd name="connsiteX2" fmla="*/ 1019331 w 1304145"/>
                    <a:gd name="connsiteY2" fmla="*/ 809469 h 809469"/>
                    <a:gd name="connsiteX3" fmla="*/ 0 w 1304145"/>
                    <a:gd name="connsiteY3" fmla="*/ 734518 h 809469"/>
                    <a:gd name="connsiteX4" fmla="*/ 194872 w 1304145"/>
                    <a:gd name="connsiteY4" fmla="*/ 0 h 809469"/>
                    <a:gd name="connsiteX0" fmla="*/ 194872 w 1304145"/>
                    <a:gd name="connsiteY0" fmla="*/ 0 h 764499"/>
                    <a:gd name="connsiteX1" fmla="*/ 1304145 w 1304145"/>
                    <a:gd name="connsiteY1" fmla="*/ 149902 h 764499"/>
                    <a:gd name="connsiteX2" fmla="*/ 1199213 w 1304145"/>
                    <a:gd name="connsiteY2" fmla="*/ 764499 h 764499"/>
                    <a:gd name="connsiteX3" fmla="*/ 0 w 1304145"/>
                    <a:gd name="connsiteY3" fmla="*/ 734518 h 764499"/>
                    <a:gd name="connsiteX4" fmla="*/ 194872 w 1304145"/>
                    <a:gd name="connsiteY4" fmla="*/ 0 h 764499"/>
                    <a:gd name="connsiteX0" fmla="*/ 269823 w 1379096"/>
                    <a:gd name="connsiteY0" fmla="*/ 0 h 764499"/>
                    <a:gd name="connsiteX1" fmla="*/ 1379096 w 1379096"/>
                    <a:gd name="connsiteY1" fmla="*/ 149902 h 764499"/>
                    <a:gd name="connsiteX2" fmla="*/ 1274164 w 1379096"/>
                    <a:gd name="connsiteY2" fmla="*/ 764499 h 764499"/>
                    <a:gd name="connsiteX3" fmla="*/ 0 w 1379096"/>
                    <a:gd name="connsiteY3" fmla="*/ 689548 h 764499"/>
                    <a:gd name="connsiteX4" fmla="*/ 269823 w 1379096"/>
                    <a:gd name="connsiteY4" fmla="*/ 0 h 764499"/>
                    <a:gd name="connsiteX0" fmla="*/ 269823 w 1379096"/>
                    <a:gd name="connsiteY0" fmla="*/ 0 h 854440"/>
                    <a:gd name="connsiteX1" fmla="*/ 1379096 w 1379096"/>
                    <a:gd name="connsiteY1" fmla="*/ 239843 h 854440"/>
                    <a:gd name="connsiteX2" fmla="*/ 1274164 w 1379096"/>
                    <a:gd name="connsiteY2" fmla="*/ 854440 h 854440"/>
                    <a:gd name="connsiteX3" fmla="*/ 0 w 1379096"/>
                    <a:gd name="connsiteY3" fmla="*/ 779489 h 854440"/>
                    <a:gd name="connsiteX4" fmla="*/ 269823 w 1379096"/>
                    <a:gd name="connsiteY4" fmla="*/ 0 h 854440"/>
                    <a:gd name="connsiteX0" fmla="*/ 269823 w 1573968"/>
                    <a:gd name="connsiteY0" fmla="*/ 0 h 854440"/>
                    <a:gd name="connsiteX1" fmla="*/ 1573968 w 1573968"/>
                    <a:gd name="connsiteY1" fmla="*/ 29980 h 854440"/>
                    <a:gd name="connsiteX2" fmla="*/ 1274164 w 1573968"/>
                    <a:gd name="connsiteY2" fmla="*/ 854440 h 854440"/>
                    <a:gd name="connsiteX3" fmla="*/ 0 w 1573968"/>
                    <a:gd name="connsiteY3" fmla="*/ 779489 h 854440"/>
                    <a:gd name="connsiteX4" fmla="*/ 269823 w 1573968"/>
                    <a:gd name="connsiteY4" fmla="*/ 0 h 854440"/>
                    <a:gd name="connsiteX0" fmla="*/ 164892 w 1573968"/>
                    <a:gd name="connsiteY0" fmla="*/ 0 h 854440"/>
                    <a:gd name="connsiteX1" fmla="*/ 1573968 w 1573968"/>
                    <a:gd name="connsiteY1" fmla="*/ 29980 h 854440"/>
                    <a:gd name="connsiteX2" fmla="*/ 1274164 w 1573968"/>
                    <a:gd name="connsiteY2" fmla="*/ 854440 h 854440"/>
                    <a:gd name="connsiteX3" fmla="*/ 0 w 1573968"/>
                    <a:gd name="connsiteY3" fmla="*/ 779489 h 854440"/>
                    <a:gd name="connsiteX4" fmla="*/ 164892 w 1573968"/>
                    <a:gd name="connsiteY4" fmla="*/ 0 h 854440"/>
                    <a:gd name="connsiteX0" fmla="*/ 0 w 1409076"/>
                    <a:gd name="connsiteY0" fmla="*/ 0 h 854440"/>
                    <a:gd name="connsiteX1" fmla="*/ 1409076 w 1409076"/>
                    <a:gd name="connsiteY1" fmla="*/ 29980 h 854440"/>
                    <a:gd name="connsiteX2" fmla="*/ 1109272 w 1409076"/>
                    <a:gd name="connsiteY2" fmla="*/ 854440 h 854440"/>
                    <a:gd name="connsiteX3" fmla="*/ 254833 w 1409076"/>
                    <a:gd name="connsiteY3" fmla="*/ 539647 h 854440"/>
                    <a:gd name="connsiteX4" fmla="*/ 0 w 1409076"/>
                    <a:gd name="connsiteY4" fmla="*/ 0 h 854440"/>
                    <a:gd name="connsiteX0" fmla="*/ 0 w 1514007"/>
                    <a:gd name="connsiteY0" fmla="*/ 0 h 1184224"/>
                    <a:gd name="connsiteX1" fmla="*/ 1409076 w 1514007"/>
                    <a:gd name="connsiteY1" fmla="*/ 29980 h 1184224"/>
                    <a:gd name="connsiteX2" fmla="*/ 1514007 w 1514007"/>
                    <a:gd name="connsiteY2" fmla="*/ 1184224 h 1184224"/>
                    <a:gd name="connsiteX3" fmla="*/ 254833 w 1514007"/>
                    <a:gd name="connsiteY3" fmla="*/ 539647 h 1184224"/>
                    <a:gd name="connsiteX4" fmla="*/ 0 w 1514007"/>
                    <a:gd name="connsiteY4" fmla="*/ 0 h 1184224"/>
                    <a:gd name="connsiteX0" fmla="*/ 0 w 1514007"/>
                    <a:gd name="connsiteY0" fmla="*/ 0 h 1184224"/>
                    <a:gd name="connsiteX1" fmla="*/ 1409076 w 1514007"/>
                    <a:gd name="connsiteY1" fmla="*/ 29980 h 1184224"/>
                    <a:gd name="connsiteX2" fmla="*/ 1514007 w 1514007"/>
                    <a:gd name="connsiteY2" fmla="*/ 1184224 h 1184224"/>
                    <a:gd name="connsiteX3" fmla="*/ 89941 w 1514007"/>
                    <a:gd name="connsiteY3" fmla="*/ 1064303 h 1184224"/>
                    <a:gd name="connsiteX4" fmla="*/ 0 w 1514007"/>
                    <a:gd name="connsiteY4" fmla="*/ 0 h 1184224"/>
                    <a:gd name="connsiteX0" fmla="*/ 0 w 1409076"/>
                    <a:gd name="connsiteY0" fmla="*/ 0 h 1109273"/>
                    <a:gd name="connsiteX1" fmla="*/ 1409076 w 1409076"/>
                    <a:gd name="connsiteY1" fmla="*/ 29980 h 1109273"/>
                    <a:gd name="connsiteX2" fmla="*/ 1304144 w 1409076"/>
                    <a:gd name="connsiteY2" fmla="*/ 1109273 h 1109273"/>
                    <a:gd name="connsiteX3" fmla="*/ 89941 w 1409076"/>
                    <a:gd name="connsiteY3" fmla="*/ 1064303 h 1109273"/>
                    <a:gd name="connsiteX4" fmla="*/ 0 w 1409076"/>
                    <a:gd name="connsiteY4" fmla="*/ 0 h 1109273"/>
                    <a:gd name="connsiteX0" fmla="*/ 0 w 1469037"/>
                    <a:gd name="connsiteY0" fmla="*/ 0 h 1109273"/>
                    <a:gd name="connsiteX1" fmla="*/ 1469037 w 1469037"/>
                    <a:gd name="connsiteY1" fmla="*/ 149901 h 1109273"/>
                    <a:gd name="connsiteX2" fmla="*/ 1304144 w 1469037"/>
                    <a:gd name="connsiteY2" fmla="*/ 1109273 h 1109273"/>
                    <a:gd name="connsiteX3" fmla="*/ 89941 w 1469037"/>
                    <a:gd name="connsiteY3" fmla="*/ 1064303 h 1109273"/>
                    <a:gd name="connsiteX4" fmla="*/ 0 w 1469037"/>
                    <a:gd name="connsiteY4" fmla="*/ 0 h 1109273"/>
                    <a:gd name="connsiteX0" fmla="*/ 134911 w 1603948"/>
                    <a:gd name="connsiteY0" fmla="*/ 0 h 1109273"/>
                    <a:gd name="connsiteX1" fmla="*/ 1603948 w 1603948"/>
                    <a:gd name="connsiteY1" fmla="*/ 149901 h 1109273"/>
                    <a:gd name="connsiteX2" fmla="*/ 1439055 w 1603948"/>
                    <a:gd name="connsiteY2" fmla="*/ 1109273 h 1109273"/>
                    <a:gd name="connsiteX3" fmla="*/ 0 w 1603948"/>
                    <a:gd name="connsiteY3" fmla="*/ 599608 h 1109273"/>
                    <a:gd name="connsiteX4" fmla="*/ 134911 w 1603948"/>
                    <a:gd name="connsiteY4" fmla="*/ 0 h 1109273"/>
                    <a:gd name="connsiteX0" fmla="*/ 134911 w 1633927"/>
                    <a:gd name="connsiteY0" fmla="*/ 0 h 734519"/>
                    <a:gd name="connsiteX1" fmla="*/ 1603948 w 1633927"/>
                    <a:gd name="connsiteY1" fmla="*/ 149901 h 734519"/>
                    <a:gd name="connsiteX2" fmla="*/ 1633927 w 1633927"/>
                    <a:gd name="connsiteY2" fmla="*/ 734519 h 734519"/>
                    <a:gd name="connsiteX3" fmla="*/ 0 w 1633927"/>
                    <a:gd name="connsiteY3" fmla="*/ 599608 h 734519"/>
                    <a:gd name="connsiteX4" fmla="*/ 134911 w 1633927"/>
                    <a:gd name="connsiteY4" fmla="*/ 0 h 734519"/>
                    <a:gd name="connsiteX0" fmla="*/ 134911 w 1888761"/>
                    <a:gd name="connsiteY0" fmla="*/ 104931 h 839450"/>
                    <a:gd name="connsiteX1" fmla="*/ 1888761 w 1888761"/>
                    <a:gd name="connsiteY1" fmla="*/ 0 h 839450"/>
                    <a:gd name="connsiteX2" fmla="*/ 1633927 w 1888761"/>
                    <a:gd name="connsiteY2" fmla="*/ 839450 h 839450"/>
                    <a:gd name="connsiteX3" fmla="*/ 0 w 1888761"/>
                    <a:gd name="connsiteY3" fmla="*/ 704539 h 839450"/>
                    <a:gd name="connsiteX4" fmla="*/ 134911 w 1888761"/>
                    <a:gd name="connsiteY4" fmla="*/ 104931 h 839450"/>
                    <a:gd name="connsiteX0" fmla="*/ 29980 w 1888761"/>
                    <a:gd name="connsiteY0" fmla="*/ 29980 h 839450"/>
                    <a:gd name="connsiteX1" fmla="*/ 1888761 w 1888761"/>
                    <a:gd name="connsiteY1" fmla="*/ 0 h 839450"/>
                    <a:gd name="connsiteX2" fmla="*/ 1633927 w 1888761"/>
                    <a:gd name="connsiteY2" fmla="*/ 839450 h 839450"/>
                    <a:gd name="connsiteX3" fmla="*/ 0 w 1888761"/>
                    <a:gd name="connsiteY3" fmla="*/ 704539 h 839450"/>
                    <a:gd name="connsiteX4" fmla="*/ 29980 w 1888761"/>
                    <a:gd name="connsiteY4" fmla="*/ 29980 h 839450"/>
                    <a:gd name="connsiteX0" fmla="*/ 29980 w 1633927"/>
                    <a:gd name="connsiteY0" fmla="*/ 0 h 809470"/>
                    <a:gd name="connsiteX1" fmla="*/ 1034321 w 1633927"/>
                    <a:gd name="connsiteY1" fmla="*/ 44971 h 809470"/>
                    <a:gd name="connsiteX2" fmla="*/ 1633927 w 1633927"/>
                    <a:gd name="connsiteY2" fmla="*/ 809470 h 809470"/>
                    <a:gd name="connsiteX3" fmla="*/ 0 w 1633927"/>
                    <a:gd name="connsiteY3" fmla="*/ 674559 h 809470"/>
                    <a:gd name="connsiteX4" fmla="*/ 29980 w 1633927"/>
                    <a:gd name="connsiteY4" fmla="*/ 0 h 809470"/>
                    <a:gd name="connsiteX0" fmla="*/ 29980 w 1034321"/>
                    <a:gd name="connsiteY0" fmla="*/ 0 h 734519"/>
                    <a:gd name="connsiteX1" fmla="*/ 1034321 w 1034321"/>
                    <a:gd name="connsiteY1" fmla="*/ 44971 h 734519"/>
                    <a:gd name="connsiteX2" fmla="*/ 974360 w 1034321"/>
                    <a:gd name="connsiteY2" fmla="*/ 734519 h 734519"/>
                    <a:gd name="connsiteX3" fmla="*/ 0 w 1034321"/>
                    <a:gd name="connsiteY3" fmla="*/ 674559 h 734519"/>
                    <a:gd name="connsiteX4" fmla="*/ 29980 w 1034321"/>
                    <a:gd name="connsiteY4" fmla="*/ 0 h 73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321" h="734519">
                      <a:moveTo>
                        <a:pt x="29980" y="0"/>
                      </a:moveTo>
                      <a:lnTo>
                        <a:pt x="1034321" y="44971"/>
                      </a:lnTo>
                      <a:lnTo>
                        <a:pt x="974360" y="734519"/>
                      </a:lnTo>
                      <a:lnTo>
                        <a:pt x="0" y="674559"/>
                      </a:lnTo>
                      <a:lnTo>
                        <a:pt x="29980" y="0"/>
                      </a:lnTo>
                      <a:close/>
                    </a:path>
                  </a:pathLst>
                </a:custGeom>
                <a:solidFill>
                  <a:srgbClr val="FFC000">
                    <a:alpha val="74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Freeform 51"/>
              <p:cNvSpPr/>
              <p:nvPr/>
            </p:nvSpPr>
            <p:spPr>
              <a:xfrm>
                <a:off x="7232754" y="1476530"/>
                <a:ext cx="1289154" cy="914402"/>
              </a:xfrm>
              <a:custGeom>
                <a:avLst/>
                <a:gdLst>
                  <a:gd name="connsiteX0" fmla="*/ 194872 w 1304145"/>
                  <a:gd name="connsiteY0" fmla="*/ 0 h 809469"/>
                  <a:gd name="connsiteX1" fmla="*/ 1304145 w 1304145"/>
                  <a:gd name="connsiteY1" fmla="*/ 149902 h 809469"/>
                  <a:gd name="connsiteX2" fmla="*/ 1019331 w 1304145"/>
                  <a:gd name="connsiteY2" fmla="*/ 809469 h 809469"/>
                  <a:gd name="connsiteX3" fmla="*/ 0 w 1304145"/>
                  <a:gd name="connsiteY3" fmla="*/ 734518 h 809469"/>
                  <a:gd name="connsiteX4" fmla="*/ 194872 w 1304145"/>
                  <a:gd name="connsiteY4" fmla="*/ 0 h 809469"/>
                  <a:gd name="connsiteX0" fmla="*/ 194872 w 1304145"/>
                  <a:gd name="connsiteY0" fmla="*/ 0 h 764499"/>
                  <a:gd name="connsiteX1" fmla="*/ 1304145 w 1304145"/>
                  <a:gd name="connsiteY1" fmla="*/ 149902 h 764499"/>
                  <a:gd name="connsiteX2" fmla="*/ 1199213 w 1304145"/>
                  <a:gd name="connsiteY2" fmla="*/ 764499 h 764499"/>
                  <a:gd name="connsiteX3" fmla="*/ 0 w 1304145"/>
                  <a:gd name="connsiteY3" fmla="*/ 734518 h 764499"/>
                  <a:gd name="connsiteX4" fmla="*/ 194872 w 1304145"/>
                  <a:gd name="connsiteY4" fmla="*/ 0 h 764499"/>
                  <a:gd name="connsiteX0" fmla="*/ 269823 w 1379096"/>
                  <a:gd name="connsiteY0" fmla="*/ 0 h 764499"/>
                  <a:gd name="connsiteX1" fmla="*/ 1379096 w 1379096"/>
                  <a:gd name="connsiteY1" fmla="*/ 149902 h 764499"/>
                  <a:gd name="connsiteX2" fmla="*/ 1274164 w 1379096"/>
                  <a:gd name="connsiteY2" fmla="*/ 764499 h 764499"/>
                  <a:gd name="connsiteX3" fmla="*/ 0 w 1379096"/>
                  <a:gd name="connsiteY3" fmla="*/ 689548 h 764499"/>
                  <a:gd name="connsiteX4" fmla="*/ 269823 w 1379096"/>
                  <a:gd name="connsiteY4" fmla="*/ 0 h 764499"/>
                  <a:gd name="connsiteX0" fmla="*/ 269823 w 1379096"/>
                  <a:gd name="connsiteY0" fmla="*/ 0 h 854440"/>
                  <a:gd name="connsiteX1" fmla="*/ 1379096 w 1379096"/>
                  <a:gd name="connsiteY1" fmla="*/ 239843 h 854440"/>
                  <a:gd name="connsiteX2" fmla="*/ 1274164 w 1379096"/>
                  <a:gd name="connsiteY2" fmla="*/ 854440 h 854440"/>
                  <a:gd name="connsiteX3" fmla="*/ 0 w 1379096"/>
                  <a:gd name="connsiteY3" fmla="*/ 779489 h 854440"/>
                  <a:gd name="connsiteX4" fmla="*/ 269823 w 1379096"/>
                  <a:gd name="connsiteY4" fmla="*/ 0 h 854440"/>
                  <a:gd name="connsiteX0" fmla="*/ 269823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269823 w 1573968"/>
                  <a:gd name="connsiteY4" fmla="*/ 0 h 854440"/>
                  <a:gd name="connsiteX0" fmla="*/ 164892 w 1573968"/>
                  <a:gd name="connsiteY0" fmla="*/ 0 h 854440"/>
                  <a:gd name="connsiteX1" fmla="*/ 1573968 w 1573968"/>
                  <a:gd name="connsiteY1" fmla="*/ 29980 h 854440"/>
                  <a:gd name="connsiteX2" fmla="*/ 1274164 w 1573968"/>
                  <a:gd name="connsiteY2" fmla="*/ 854440 h 854440"/>
                  <a:gd name="connsiteX3" fmla="*/ 0 w 1573968"/>
                  <a:gd name="connsiteY3" fmla="*/ 779489 h 854440"/>
                  <a:gd name="connsiteX4" fmla="*/ 164892 w 1573968"/>
                  <a:gd name="connsiteY4" fmla="*/ 0 h 854440"/>
                  <a:gd name="connsiteX0" fmla="*/ 0 w 1409076"/>
                  <a:gd name="connsiteY0" fmla="*/ 0 h 854440"/>
                  <a:gd name="connsiteX1" fmla="*/ 1409076 w 1409076"/>
                  <a:gd name="connsiteY1" fmla="*/ 29980 h 854440"/>
                  <a:gd name="connsiteX2" fmla="*/ 1109272 w 1409076"/>
                  <a:gd name="connsiteY2" fmla="*/ 854440 h 854440"/>
                  <a:gd name="connsiteX3" fmla="*/ 254833 w 1409076"/>
                  <a:gd name="connsiteY3" fmla="*/ 539647 h 854440"/>
                  <a:gd name="connsiteX4" fmla="*/ 0 w 1409076"/>
                  <a:gd name="connsiteY4" fmla="*/ 0 h 854440"/>
                  <a:gd name="connsiteX0" fmla="*/ 0 w 1514007"/>
                  <a:gd name="connsiteY0" fmla="*/ 0 h 1184224"/>
                  <a:gd name="connsiteX1" fmla="*/ 1409076 w 1514007"/>
                  <a:gd name="connsiteY1" fmla="*/ 29980 h 1184224"/>
                  <a:gd name="connsiteX2" fmla="*/ 1514007 w 1514007"/>
                  <a:gd name="connsiteY2" fmla="*/ 1184224 h 1184224"/>
                  <a:gd name="connsiteX3" fmla="*/ 254833 w 1514007"/>
                  <a:gd name="connsiteY3" fmla="*/ 539647 h 1184224"/>
                  <a:gd name="connsiteX4" fmla="*/ 0 w 1514007"/>
                  <a:gd name="connsiteY4" fmla="*/ 0 h 1184224"/>
                  <a:gd name="connsiteX0" fmla="*/ 0 w 1364105"/>
                  <a:gd name="connsiteY0" fmla="*/ 59961 h 1154244"/>
                  <a:gd name="connsiteX1" fmla="*/ 1259174 w 1364105"/>
                  <a:gd name="connsiteY1" fmla="*/ 0 h 1154244"/>
                  <a:gd name="connsiteX2" fmla="*/ 1364105 w 1364105"/>
                  <a:gd name="connsiteY2" fmla="*/ 1154244 h 1154244"/>
                  <a:gd name="connsiteX3" fmla="*/ 104931 w 1364105"/>
                  <a:gd name="connsiteY3" fmla="*/ 509667 h 1154244"/>
                  <a:gd name="connsiteX4" fmla="*/ 0 w 1364105"/>
                  <a:gd name="connsiteY4" fmla="*/ 59961 h 1154244"/>
                  <a:gd name="connsiteX0" fmla="*/ 29980 w 1394085"/>
                  <a:gd name="connsiteY0" fmla="*/ 59961 h 1154244"/>
                  <a:gd name="connsiteX1" fmla="*/ 1289154 w 1394085"/>
                  <a:gd name="connsiteY1" fmla="*/ 0 h 1154244"/>
                  <a:gd name="connsiteX2" fmla="*/ 1394085 w 1394085"/>
                  <a:gd name="connsiteY2" fmla="*/ 1154244 h 1154244"/>
                  <a:gd name="connsiteX3" fmla="*/ 0 w 1394085"/>
                  <a:gd name="connsiteY3" fmla="*/ 764500 h 1154244"/>
                  <a:gd name="connsiteX4" fmla="*/ 29980 w 1394085"/>
                  <a:gd name="connsiteY4" fmla="*/ 59961 h 1154244"/>
                  <a:gd name="connsiteX0" fmla="*/ 29980 w 1289154"/>
                  <a:gd name="connsiteY0" fmla="*/ 59961 h 914402"/>
                  <a:gd name="connsiteX1" fmla="*/ 1289154 w 1289154"/>
                  <a:gd name="connsiteY1" fmla="*/ 0 h 914402"/>
                  <a:gd name="connsiteX2" fmla="*/ 764498 w 1289154"/>
                  <a:gd name="connsiteY2" fmla="*/ 914402 h 914402"/>
                  <a:gd name="connsiteX3" fmla="*/ 0 w 1289154"/>
                  <a:gd name="connsiteY3" fmla="*/ 764500 h 914402"/>
                  <a:gd name="connsiteX4" fmla="*/ 29980 w 1289154"/>
                  <a:gd name="connsiteY4" fmla="*/ 59961 h 9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9154" h="914402">
                    <a:moveTo>
                      <a:pt x="29980" y="59961"/>
                    </a:moveTo>
                    <a:lnTo>
                      <a:pt x="1289154" y="0"/>
                    </a:lnTo>
                    <a:lnTo>
                      <a:pt x="764498" y="914402"/>
                    </a:lnTo>
                    <a:lnTo>
                      <a:pt x="0" y="764500"/>
                    </a:lnTo>
                    <a:lnTo>
                      <a:pt x="29980" y="59961"/>
                    </a:lnTo>
                    <a:close/>
                  </a:path>
                </a:pathLst>
              </a:custGeom>
              <a:solidFill>
                <a:srgbClr val="00B050">
                  <a:alpha val="7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Freeform 65"/>
            <p:cNvSpPr/>
            <p:nvPr/>
          </p:nvSpPr>
          <p:spPr>
            <a:xfrm>
              <a:off x="6078511" y="4099811"/>
              <a:ext cx="839449" cy="1154245"/>
            </a:xfrm>
            <a:custGeom>
              <a:avLst/>
              <a:gdLst>
                <a:gd name="connsiteX0" fmla="*/ 194872 w 1304145"/>
                <a:gd name="connsiteY0" fmla="*/ 0 h 809469"/>
                <a:gd name="connsiteX1" fmla="*/ 1304145 w 1304145"/>
                <a:gd name="connsiteY1" fmla="*/ 149902 h 809469"/>
                <a:gd name="connsiteX2" fmla="*/ 1019331 w 1304145"/>
                <a:gd name="connsiteY2" fmla="*/ 809469 h 809469"/>
                <a:gd name="connsiteX3" fmla="*/ 0 w 1304145"/>
                <a:gd name="connsiteY3" fmla="*/ 734518 h 809469"/>
                <a:gd name="connsiteX4" fmla="*/ 194872 w 1304145"/>
                <a:gd name="connsiteY4" fmla="*/ 0 h 809469"/>
                <a:gd name="connsiteX0" fmla="*/ 194872 w 1304145"/>
                <a:gd name="connsiteY0" fmla="*/ 0 h 764499"/>
                <a:gd name="connsiteX1" fmla="*/ 1304145 w 1304145"/>
                <a:gd name="connsiteY1" fmla="*/ 149902 h 764499"/>
                <a:gd name="connsiteX2" fmla="*/ 1199213 w 1304145"/>
                <a:gd name="connsiteY2" fmla="*/ 764499 h 764499"/>
                <a:gd name="connsiteX3" fmla="*/ 0 w 1304145"/>
                <a:gd name="connsiteY3" fmla="*/ 734518 h 764499"/>
                <a:gd name="connsiteX4" fmla="*/ 194872 w 1304145"/>
                <a:gd name="connsiteY4" fmla="*/ 0 h 764499"/>
                <a:gd name="connsiteX0" fmla="*/ 269823 w 1379096"/>
                <a:gd name="connsiteY0" fmla="*/ 0 h 764499"/>
                <a:gd name="connsiteX1" fmla="*/ 1379096 w 1379096"/>
                <a:gd name="connsiteY1" fmla="*/ 149902 h 764499"/>
                <a:gd name="connsiteX2" fmla="*/ 1274164 w 1379096"/>
                <a:gd name="connsiteY2" fmla="*/ 764499 h 764499"/>
                <a:gd name="connsiteX3" fmla="*/ 0 w 1379096"/>
                <a:gd name="connsiteY3" fmla="*/ 689548 h 764499"/>
                <a:gd name="connsiteX4" fmla="*/ 269823 w 1379096"/>
                <a:gd name="connsiteY4" fmla="*/ 0 h 764499"/>
                <a:gd name="connsiteX0" fmla="*/ 269823 w 1379096"/>
                <a:gd name="connsiteY0" fmla="*/ 0 h 854440"/>
                <a:gd name="connsiteX1" fmla="*/ 1379096 w 1379096"/>
                <a:gd name="connsiteY1" fmla="*/ 239843 h 854440"/>
                <a:gd name="connsiteX2" fmla="*/ 1274164 w 1379096"/>
                <a:gd name="connsiteY2" fmla="*/ 854440 h 854440"/>
                <a:gd name="connsiteX3" fmla="*/ 0 w 1379096"/>
                <a:gd name="connsiteY3" fmla="*/ 779489 h 854440"/>
                <a:gd name="connsiteX4" fmla="*/ 269823 w 1379096"/>
                <a:gd name="connsiteY4" fmla="*/ 0 h 854440"/>
                <a:gd name="connsiteX0" fmla="*/ 794479 w 1379096"/>
                <a:gd name="connsiteY0" fmla="*/ 0 h 629588"/>
                <a:gd name="connsiteX1" fmla="*/ 1379096 w 1379096"/>
                <a:gd name="connsiteY1" fmla="*/ 14991 h 629588"/>
                <a:gd name="connsiteX2" fmla="*/ 1274164 w 1379096"/>
                <a:gd name="connsiteY2" fmla="*/ 629588 h 629588"/>
                <a:gd name="connsiteX3" fmla="*/ 0 w 1379096"/>
                <a:gd name="connsiteY3" fmla="*/ 554637 h 629588"/>
                <a:gd name="connsiteX4" fmla="*/ 794479 w 1379096"/>
                <a:gd name="connsiteY4" fmla="*/ 0 h 629588"/>
                <a:gd name="connsiteX0" fmla="*/ 239842 w 824459"/>
                <a:gd name="connsiteY0" fmla="*/ 0 h 899410"/>
                <a:gd name="connsiteX1" fmla="*/ 824459 w 824459"/>
                <a:gd name="connsiteY1" fmla="*/ 14991 h 899410"/>
                <a:gd name="connsiteX2" fmla="*/ 719527 w 824459"/>
                <a:gd name="connsiteY2" fmla="*/ 629588 h 899410"/>
                <a:gd name="connsiteX3" fmla="*/ 0 w 824459"/>
                <a:gd name="connsiteY3" fmla="*/ 899410 h 899410"/>
                <a:gd name="connsiteX4" fmla="*/ 239842 w 824459"/>
                <a:gd name="connsiteY4" fmla="*/ 0 h 899410"/>
                <a:gd name="connsiteX0" fmla="*/ 134911 w 824459"/>
                <a:gd name="connsiteY0" fmla="*/ 0 h 914400"/>
                <a:gd name="connsiteX1" fmla="*/ 824459 w 824459"/>
                <a:gd name="connsiteY1" fmla="*/ 29981 h 914400"/>
                <a:gd name="connsiteX2" fmla="*/ 719527 w 824459"/>
                <a:gd name="connsiteY2" fmla="*/ 644578 h 914400"/>
                <a:gd name="connsiteX3" fmla="*/ 0 w 824459"/>
                <a:gd name="connsiteY3" fmla="*/ 914400 h 914400"/>
                <a:gd name="connsiteX4" fmla="*/ 134911 w 824459"/>
                <a:gd name="connsiteY4" fmla="*/ 0 h 914400"/>
                <a:gd name="connsiteX0" fmla="*/ 134911 w 824459"/>
                <a:gd name="connsiteY0" fmla="*/ 0 h 1124264"/>
                <a:gd name="connsiteX1" fmla="*/ 824459 w 824459"/>
                <a:gd name="connsiteY1" fmla="*/ 29981 h 1124264"/>
                <a:gd name="connsiteX2" fmla="*/ 794478 w 824459"/>
                <a:gd name="connsiteY2" fmla="*/ 1124264 h 1124264"/>
                <a:gd name="connsiteX3" fmla="*/ 0 w 824459"/>
                <a:gd name="connsiteY3" fmla="*/ 914400 h 1124264"/>
                <a:gd name="connsiteX4" fmla="*/ 134911 w 824459"/>
                <a:gd name="connsiteY4" fmla="*/ 0 h 1124264"/>
                <a:gd name="connsiteX0" fmla="*/ 89940 w 779488"/>
                <a:gd name="connsiteY0" fmla="*/ 0 h 1154243"/>
                <a:gd name="connsiteX1" fmla="*/ 779488 w 779488"/>
                <a:gd name="connsiteY1" fmla="*/ 29981 h 1154243"/>
                <a:gd name="connsiteX2" fmla="*/ 749507 w 779488"/>
                <a:gd name="connsiteY2" fmla="*/ 1124264 h 1154243"/>
                <a:gd name="connsiteX3" fmla="*/ 0 w 779488"/>
                <a:gd name="connsiteY3" fmla="*/ 1154243 h 1154243"/>
                <a:gd name="connsiteX4" fmla="*/ 89940 w 779488"/>
                <a:gd name="connsiteY4" fmla="*/ 0 h 1154243"/>
                <a:gd name="connsiteX0" fmla="*/ 149901 w 839449"/>
                <a:gd name="connsiteY0" fmla="*/ 0 h 1124264"/>
                <a:gd name="connsiteX1" fmla="*/ 839449 w 839449"/>
                <a:gd name="connsiteY1" fmla="*/ 29981 h 1124264"/>
                <a:gd name="connsiteX2" fmla="*/ 809468 w 839449"/>
                <a:gd name="connsiteY2" fmla="*/ 1124264 h 1124264"/>
                <a:gd name="connsiteX3" fmla="*/ 0 w 839449"/>
                <a:gd name="connsiteY3" fmla="*/ 854440 h 1124264"/>
                <a:gd name="connsiteX4" fmla="*/ 149901 w 839449"/>
                <a:gd name="connsiteY4" fmla="*/ 0 h 1124264"/>
                <a:gd name="connsiteX0" fmla="*/ 149901 w 839449"/>
                <a:gd name="connsiteY0" fmla="*/ 0 h 1169235"/>
                <a:gd name="connsiteX1" fmla="*/ 839449 w 839449"/>
                <a:gd name="connsiteY1" fmla="*/ 29981 h 1169235"/>
                <a:gd name="connsiteX2" fmla="*/ 734517 w 839449"/>
                <a:gd name="connsiteY2" fmla="*/ 1169235 h 1169235"/>
                <a:gd name="connsiteX3" fmla="*/ 0 w 839449"/>
                <a:gd name="connsiteY3" fmla="*/ 854440 h 1169235"/>
                <a:gd name="connsiteX4" fmla="*/ 149901 w 839449"/>
                <a:gd name="connsiteY4" fmla="*/ 0 h 1169235"/>
                <a:gd name="connsiteX0" fmla="*/ 149901 w 839449"/>
                <a:gd name="connsiteY0" fmla="*/ 0 h 1154245"/>
                <a:gd name="connsiteX1" fmla="*/ 839449 w 839449"/>
                <a:gd name="connsiteY1" fmla="*/ 29981 h 1154245"/>
                <a:gd name="connsiteX2" fmla="*/ 809468 w 839449"/>
                <a:gd name="connsiteY2" fmla="*/ 1154245 h 1154245"/>
                <a:gd name="connsiteX3" fmla="*/ 0 w 839449"/>
                <a:gd name="connsiteY3" fmla="*/ 854440 h 1154245"/>
                <a:gd name="connsiteX4" fmla="*/ 149901 w 839449"/>
                <a:gd name="connsiteY4" fmla="*/ 0 h 115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449" h="1154245">
                  <a:moveTo>
                    <a:pt x="149901" y="0"/>
                  </a:moveTo>
                  <a:lnTo>
                    <a:pt x="839449" y="29981"/>
                  </a:lnTo>
                  <a:lnTo>
                    <a:pt x="809468" y="1154245"/>
                  </a:lnTo>
                  <a:lnTo>
                    <a:pt x="0" y="854440"/>
                  </a:lnTo>
                  <a:lnTo>
                    <a:pt x="149901" y="0"/>
                  </a:ln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837482" y="479685"/>
            <a:ext cx="242840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Geolocation Error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541422" y="3165780"/>
            <a:ext cx="242840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Geolocation Error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53143" y="2931886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Shortest Ping w/ 4 landmarks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275771" y="4529692"/>
            <a:ext cx="4516798" cy="1873960"/>
            <a:chOff x="203200" y="3397578"/>
            <a:chExt cx="4516798" cy="1873960"/>
          </a:xfrm>
        </p:grpSpPr>
        <p:grpSp>
          <p:nvGrpSpPr>
            <p:cNvPr id="83" name="Group 82"/>
            <p:cNvGrpSpPr/>
            <p:nvPr/>
          </p:nvGrpSpPr>
          <p:grpSpPr>
            <a:xfrm>
              <a:off x="203200" y="3397578"/>
              <a:ext cx="4516798" cy="1873960"/>
              <a:chOff x="203200" y="3397578"/>
              <a:chExt cx="4516798" cy="1873960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03200" y="4440541"/>
                <a:ext cx="4516798" cy="83099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Where the Network Geometry defines the </a:t>
                </a:r>
                <a:r>
                  <a:rPr lang="en-US" sz="2400" b="1" u="sng" dirty="0" smtClean="0"/>
                  <a:t>scaling dimension</a:t>
                </a:r>
                <a:r>
                  <a:rPr lang="en-US" sz="2400" dirty="0" smtClean="0"/>
                  <a:t>, </a:t>
                </a:r>
                <a:r>
                  <a:rPr lang="el-GR" sz="2400" dirty="0" smtClean="0"/>
                  <a:t>β</a:t>
                </a:r>
                <a:r>
                  <a:rPr lang="en-US" sz="2400" dirty="0" smtClean="0"/>
                  <a:t>&gt;0</a:t>
                </a:r>
                <a:endParaRPr lang="en-US" sz="2400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85792" y="3397578"/>
                <a:ext cx="24662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4400" dirty="0" smtClean="0"/>
                  <a:t>α</a:t>
                </a:r>
                <a:r>
                  <a:rPr lang="en-US" sz="4400" dirty="0" smtClean="0"/>
                  <a:t> error </a:t>
                </a:r>
                <a:r>
                  <a:rPr lang="en-US" sz="4400" baseline="30000" dirty="0" smtClean="0"/>
                  <a:t>(-</a:t>
                </a:r>
                <a:r>
                  <a:rPr lang="el-GR" sz="4400" baseline="30000" dirty="0" smtClean="0"/>
                  <a:t>β</a:t>
                </a:r>
                <a:r>
                  <a:rPr lang="en-US" sz="4400" baseline="30000" dirty="0" smtClean="0"/>
                  <a:t>)</a:t>
                </a:r>
                <a:endParaRPr lang="en-US" sz="4400" baseline="30000" dirty="0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232229" y="3403991"/>
              <a:ext cx="20465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Number of Landmarks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4773" y="824459"/>
            <a:ext cx="3200401" cy="1996191"/>
            <a:chOff x="344773" y="1484026"/>
            <a:chExt cx="3200401" cy="1996191"/>
          </a:xfrm>
        </p:grpSpPr>
        <p:sp>
          <p:nvSpPr>
            <p:cNvPr id="14" name="Freeform 13"/>
            <p:cNvSpPr/>
            <p:nvPr/>
          </p:nvSpPr>
          <p:spPr>
            <a:xfrm>
              <a:off x="344773" y="1484026"/>
              <a:ext cx="1379096" cy="854440"/>
            </a:xfrm>
            <a:custGeom>
              <a:avLst/>
              <a:gdLst>
                <a:gd name="connsiteX0" fmla="*/ 194872 w 1304145"/>
                <a:gd name="connsiteY0" fmla="*/ 0 h 809469"/>
                <a:gd name="connsiteX1" fmla="*/ 1304145 w 1304145"/>
                <a:gd name="connsiteY1" fmla="*/ 149902 h 809469"/>
                <a:gd name="connsiteX2" fmla="*/ 1019331 w 1304145"/>
                <a:gd name="connsiteY2" fmla="*/ 809469 h 809469"/>
                <a:gd name="connsiteX3" fmla="*/ 0 w 1304145"/>
                <a:gd name="connsiteY3" fmla="*/ 734518 h 809469"/>
                <a:gd name="connsiteX4" fmla="*/ 194872 w 1304145"/>
                <a:gd name="connsiteY4" fmla="*/ 0 h 809469"/>
                <a:gd name="connsiteX0" fmla="*/ 194872 w 1304145"/>
                <a:gd name="connsiteY0" fmla="*/ 0 h 764499"/>
                <a:gd name="connsiteX1" fmla="*/ 1304145 w 1304145"/>
                <a:gd name="connsiteY1" fmla="*/ 149902 h 764499"/>
                <a:gd name="connsiteX2" fmla="*/ 1199213 w 1304145"/>
                <a:gd name="connsiteY2" fmla="*/ 764499 h 764499"/>
                <a:gd name="connsiteX3" fmla="*/ 0 w 1304145"/>
                <a:gd name="connsiteY3" fmla="*/ 734518 h 764499"/>
                <a:gd name="connsiteX4" fmla="*/ 194872 w 1304145"/>
                <a:gd name="connsiteY4" fmla="*/ 0 h 764499"/>
                <a:gd name="connsiteX0" fmla="*/ 269823 w 1379096"/>
                <a:gd name="connsiteY0" fmla="*/ 0 h 764499"/>
                <a:gd name="connsiteX1" fmla="*/ 1379096 w 1379096"/>
                <a:gd name="connsiteY1" fmla="*/ 149902 h 764499"/>
                <a:gd name="connsiteX2" fmla="*/ 1274164 w 1379096"/>
                <a:gd name="connsiteY2" fmla="*/ 764499 h 764499"/>
                <a:gd name="connsiteX3" fmla="*/ 0 w 1379096"/>
                <a:gd name="connsiteY3" fmla="*/ 689548 h 764499"/>
                <a:gd name="connsiteX4" fmla="*/ 269823 w 1379096"/>
                <a:gd name="connsiteY4" fmla="*/ 0 h 764499"/>
                <a:gd name="connsiteX0" fmla="*/ 269823 w 1379096"/>
                <a:gd name="connsiteY0" fmla="*/ 0 h 854440"/>
                <a:gd name="connsiteX1" fmla="*/ 1379096 w 1379096"/>
                <a:gd name="connsiteY1" fmla="*/ 239843 h 854440"/>
                <a:gd name="connsiteX2" fmla="*/ 1274164 w 1379096"/>
                <a:gd name="connsiteY2" fmla="*/ 854440 h 854440"/>
                <a:gd name="connsiteX3" fmla="*/ 0 w 1379096"/>
                <a:gd name="connsiteY3" fmla="*/ 779489 h 854440"/>
                <a:gd name="connsiteX4" fmla="*/ 269823 w 1379096"/>
                <a:gd name="connsiteY4" fmla="*/ 0 h 85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9096" h="854440">
                  <a:moveTo>
                    <a:pt x="269823" y="0"/>
                  </a:moveTo>
                  <a:lnTo>
                    <a:pt x="1379096" y="239843"/>
                  </a:lnTo>
                  <a:lnTo>
                    <a:pt x="1274164" y="854440"/>
                  </a:lnTo>
                  <a:lnTo>
                    <a:pt x="0" y="779489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rgbClr val="FF000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7252" y="2295993"/>
              <a:ext cx="1514007" cy="1184224"/>
            </a:xfrm>
            <a:custGeom>
              <a:avLst/>
              <a:gdLst>
                <a:gd name="connsiteX0" fmla="*/ 194872 w 1304145"/>
                <a:gd name="connsiteY0" fmla="*/ 0 h 809469"/>
                <a:gd name="connsiteX1" fmla="*/ 1304145 w 1304145"/>
                <a:gd name="connsiteY1" fmla="*/ 149902 h 809469"/>
                <a:gd name="connsiteX2" fmla="*/ 1019331 w 1304145"/>
                <a:gd name="connsiteY2" fmla="*/ 809469 h 809469"/>
                <a:gd name="connsiteX3" fmla="*/ 0 w 1304145"/>
                <a:gd name="connsiteY3" fmla="*/ 734518 h 809469"/>
                <a:gd name="connsiteX4" fmla="*/ 194872 w 1304145"/>
                <a:gd name="connsiteY4" fmla="*/ 0 h 809469"/>
                <a:gd name="connsiteX0" fmla="*/ 194872 w 1304145"/>
                <a:gd name="connsiteY0" fmla="*/ 0 h 764499"/>
                <a:gd name="connsiteX1" fmla="*/ 1304145 w 1304145"/>
                <a:gd name="connsiteY1" fmla="*/ 149902 h 764499"/>
                <a:gd name="connsiteX2" fmla="*/ 1199213 w 1304145"/>
                <a:gd name="connsiteY2" fmla="*/ 764499 h 764499"/>
                <a:gd name="connsiteX3" fmla="*/ 0 w 1304145"/>
                <a:gd name="connsiteY3" fmla="*/ 734518 h 764499"/>
                <a:gd name="connsiteX4" fmla="*/ 194872 w 1304145"/>
                <a:gd name="connsiteY4" fmla="*/ 0 h 764499"/>
                <a:gd name="connsiteX0" fmla="*/ 269823 w 1379096"/>
                <a:gd name="connsiteY0" fmla="*/ 0 h 764499"/>
                <a:gd name="connsiteX1" fmla="*/ 1379096 w 1379096"/>
                <a:gd name="connsiteY1" fmla="*/ 149902 h 764499"/>
                <a:gd name="connsiteX2" fmla="*/ 1274164 w 1379096"/>
                <a:gd name="connsiteY2" fmla="*/ 764499 h 764499"/>
                <a:gd name="connsiteX3" fmla="*/ 0 w 1379096"/>
                <a:gd name="connsiteY3" fmla="*/ 689548 h 764499"/>
                <a:gd name="connsiteX4" fmla="*/ 269823 w 1379096"/>
                <a:gd name="connsiteY4" fmla="*/ 0 h 764499"/>
                <a:gd name="connsiteX0" fmla="*/ 269823 w 1379096"/>
                <a:gd name="connsiteY0" fmla="*/ 0 h 854440"/>
                <a:gd name="connsiteX1" fmla="*/ 1379096 w 1379096"/>
                <a:gd name="connsiteY1" fmla="*/ 239843 h 854440"/>
                <a:gd name="connsiteX2" fmla="*/ 1274164 w 1379096"/>
                <a:gd name="connsiteY2" fmla="*/ 854440 h 854440"/>
                <a:gd name="connsiteX3" fmla="*/ 0 w 1379096"/>
                <a:gd name="connsiteY3" fmla="*/ 779489 h 854440"/>
                <a:gd name="connsiteX4" fmla="*/ 269823 w 1379096"/>
                <a:gd name="connsiteY4" fmla="*/ 0 h 854440"/>
                <a:gd name="connsiteX0" fmla="*/ 269823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269823 w 1573968"/>
                <a:gd name="connsiteY4" fmla="*/ 0 h 854440"/>
                <a:gd name="connsiteX0" fmla="*/ 164892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164892 w 1573968"/>
                <a:gd name="connsiteY4" fmla="*/ 0 h 854440"/>
                <a:gd name="connsiteX0" fmla="*/ 0 w 1409076"/>
                <a:gd name="connsiteY0" fmla="*/ 0 h 854440"/>
                <a:gd name="connsiteX1" fmla="*/ 1409076 w 1409076"/>
                <a:gd name="connsiteY1" fmla="*/ 29980 h 854440"/>
                <a:gd name="connsiteX2" fmla="*/ 1109272 w 1409076"/>
                <a:gd name="connsiteY2" fmla="*/ 854440 h 854440"/>
                <a:gd name="connsiteX3" fmla="*/ 254833 w 1409076"/>
                <a:gd name="connsiteY3" fmla="*/ 539647 h 854440"/>
                <a:gd name="connsiteX4" fmla="*/ 0 w 1409076"/>
                <a:gd name="connsiteY4" fmla="*/ 0 h 854440"/>
                <a:gd name="connsiteX0" fmla="*/ 0 w 1514007"/>
                <a:gd name="connsiteY0" fmla="*/ 0 h 1184224"/>
                <a:gd name="connsiteX1" fmla="*/ 1409076 w 1514007"/>
                <a:gd name="connsiteY1" fmla="*/ 29980 h 1184224"/>
                <a:gd name="connsiteX2" fmla="*/ 1514007 w 1514007"/>
                <a:gd name="connsiteY2" fmla="*/ 1184224 h 1184224"/>
                <a:gd name="connsiteX3" fmla="*/ 254833 w 1514007"/>
                <a:gd name="connsiteY3" fmla="*/ 539647 h 1184224"/>
                <a:gd name="connsiteX4" fmla="*/ 0 w 1514007"/>
                <a:gd name="connsiteY4" fmla="*/ 0 h 118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007" h="1184224">
                  <a:moveTo>
                    <a:pt x="0" y="0"/>
                  </a:moveTo>
                  <a:lnTo>
                    <a:pt x="1409076" y="29980"/>
                  </a:lnTo>
                  <a:lnTo>
                    <a:pt x="1514007" y="1184224"/>
                  </a:lnTo>
                  <a:lnTo>
                    <a:pt x="254833" y="539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03816" y="2328471"/>
              <a:ext cx="1469037" cy="1109273"/>
            </a:xfrm>
            <a:custGeom>
              <a:avLst/>
              <a:gdLst>
                <a:gd name="connsiteX0" fmla="*/ 194872 w 1304145"/>
                <a:gd name="connsiteY0" fmla="*/ 0 h 809469"/>
                <a:gd name="connsiteX1" fmla="*/ 1304145 w 1304145"/>
                <a:gd name="connsiteY1" fmla="*/ 149902 h 809469"/>
                <a:gd name="connsiteX2" fmla="*/ 1019331 w 1304145"/>
                <a:gd name="connsiteY2" fmla="*/ 809469 h 809469"/>
                <a:gd name="connsiteX3" fmla="*/ 0 w 1304145"/>
                <a:gd name="connsiteY3" fmla="*/ 734518 h 809469"/>
                <a:gd name="connsiteX4" fmla="*/ 194872 w 1304145"/>
                <a:gd name="connsiteY4" fmla="*/ 0 h 809469"/>
                <a:gd name="connsiteX0" fmla="*/ 194872 w 1304145"/>
                <a:gd name="connsiteY0" fmla="*/ 0 h 764499"/>
                <a:gd name="connsiteX1" fmla="*/ 1304145 w 1304145"/>
                <a:gd name="connsiteY1" fmla="*/ 149902 h 764499"/>
                <a:gd name="connsiteX2" fmla="*/ 1199213 w 1304145"/>
                <a:gd name="connsiteY2" fmla="*/ 764499 h 764499"/>
                <a:gd name="connsiteX3" fmla="*/ 0 w 1304145"/>
                <a:gd name="connsiteY3" fmla="*/ 734518 h 764499"/>
                <a:gd name="connsiteX4" fmla="*/ 194872 w 1304145"/>
                <a:gd name="connsiteY4" fmla="*/ 0 h 764499"/>
                <a:gd name="connsiteX0" fmla="*/ 269823 w 1379096"/>
                <a:gd name="connsiteY0" fmla="*/ 0 h 764499"/>
                <a:gd name="connsiteX1" fmla="*/ 1379096 w 1379096"/>
                <a:gd name="connsiteY1" fmla="*/ 149902 h 764499"/>
                <a:gd name="connsiteX2" fmla="*/ 1274164 w 1379096"/>
                <a:gd name="connsiteY2" fmla="*/ 764499 h 764499"/>
                <a:gd name="connsiteX3" fmla="*/ 0 w 1379096"/>
                <a:gd name="connsiteY3" fmla="*/ 689548 h 764499"/>
                <a:gd name="connsiteX4" fmla="*/ 269823 w 1379096"/>
                <a:gd name="connsiteY4" fmla="*/ 0 h 764499"/>
                <a:gd name="connsiteX0" fmla="*/ 269823 w 1379096"/>
                <a:gd name="connsiteY0" fmla="*/ 0 h 854440"/>
                <a:gd name="connsiteX1" fmla="*/ 1379096 w 1379096"/>
                <a:gd name="connsiteY1" fmla="*/ 239843 h 854440"/>
                <a:gd name="connsiteX2" fmla="*/ 1274164 w 1379096"/>
                <a:gd name="connsiteY2" fmla="*/ 854440 h 854440"/>
                <a:gd name="connsiteX3" fmla="*/ 0 w 1379096"/>
                <a:gd name="connsiteY3" fmla="*/ 779489 h 854440"/>
                <a:gd name="connsiteX4" fmla="*/ 269823 w 1379096"/>
                <a:gd name="connsiteY4" fmla="*/ 0 h 854440"/>
                <a:gd name="connsiteX0" fmla="*/ 269823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269823 w 1573968"/>
                <a:gd name="connsiteY4" fmla="*/ 0 h 854440"/>
                <a:gd name="connsiteX0" fmla="*/ 164892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164892 w 1573968"/>
                <a:gd name="connsiteY4" fmla="*/ 0 h 854440"/>
                <a:gd name="connsiteX0" fmla="*/ 0 w 1409076"/>
                <a:gd name="connsiteY0" fmla="*/ 0 h 854440"/>
                <a:gd name="connsiteX1" fmla="*/ 1409076 w 1409076"/>
                <a:gd name="connsiteY1" fmla="*/ 29980 h 854440"/>
                <a:gd name="connsiteX2" fmla="*/ 1109272 w 1409076"/>
                <a:gd name="connsiteY2" fmla="*/ 854440 h 854440"/>
                <a:gd name="connsiteX3" fmla="*/ 254833 w 1409076"/>
                <a:gd name="connsiteY3" fmla="*/ 539647 h 854440"/>
                <a:gd name="connsiteX4" fmla="*/ 0 w 1409076"/>
                <a:gd name="connsiteY4" fmla="*/ 0 h 854440"/>
                <a:gd name="connsiteX0" fmla="*/ 0 w 1514007"/>
                <a:gd name="connsiteY0" fmla="*/ 0 h 1184224"/>
                <a:gd name="connsiteX1" fmla="*/ 1409076 w 1514007"/>
                <a:gd name="connsiteY1" fmla="*/ 29980 h 1184224"/>
                <a:gd name="connsiteX2" fmla="*/ 1514007 w 1514007"/>
                <a:gd name="connsiteY2" fmla="*/ 1184224 h 1184224"/>
                <a:gd name="connsiteX3" fmla="*/ 254833 w 1514007"/>
                <a:gd name="connsiteY3" fmla="*/ 539647 h 1184224"/>
                <a:gd name="connsiteX4" fmla="*/ 0 w 1514007"/>
                <a:gd name="connsiteY4" fmla="*/ 0 h 1184224"/>
                <a:gd name="connsiteX0" fmla="*/ 0 w 1514007"/>
                <a:gd name="connsiteY0" fmla="*/ 0 h 1184224"/>
                <a:gd name="connsiteX1" fmla="*/ 1409076 w 1514007"/>
                <a:gd name="connsiteY1" fmla="*/ 29980 h 1184224"/>
                <a:gd name="connsiteX2" fmla="*/ 1514007 w 1514007"/>
                <a:gd name="connsiteY2" fmla="*/ 1184224 h 1184224"/>
                <a:gd name="connsiteX3" fmla="*/ 89941 w 1514007"/>
                <a:gd name="connsiteY3" fmla="*/ 1064303 h 1184224"/>
                <a:gd name="connsiteX4" fmla="*/ 0 w 1514007"/>
                <a:gd name="connsiteY4" fmla="*/ 0 h 1184224"/>
                <a:gd name="connsiteX0" fmla="*/ 0 w 1409076"/>
                <a:gd name="connsiteY0" fmla="*/ 0 h 1109273"/>
                <a:gd name="connsiteX1" fmla="*/ 1409076 w 1409076"/>
                <a:gd name="connsiteY1" fmla="*/ 29980 h 1109273"/>
                <a:gd name="connsiteX2" fmla="*/ 1304144 w 1409076"/>
                <a:gd name="connsiteY2" fmla="*/ 1109273 h 1109273"/>
                <a:gd name="connsiteX3" fmla="*/ 89941 w 1409076"/>
                <a:gd name="connsiteY3" fmla="*/ 1064303 h 1109273"/>
                <a:gd name="connsiteX4" fmla="*/ 0 w 1409076"/>
                <a:gd name="connsiteY4" fmla="*/ 0 h 1109273"/>
                <a:gd name="connsiteX0" fmla="*/ 0 w 1469037"/>
                <a:gd name="connsiteY0" fmla="*/ 0 h 1109273"/>
                <a:gd name="connsiteX1" fmla="*/ 1469037 w 1469037"/>
                <a:gd name="connsiteY1" fmla="*/ 149901 h 1109273"/>
                <a:gd name="connsiteX2" fmla="*/ 1304144 w 1469037"/>
                <a:gd name="connsiteY2" fmla="*/ 1109273 h 1109273"/>
                <a:gd name="connsiteX3" fmla="*/ 89941 w 1469037"/>
                <a:gd name="connsiteY3" fmla="*/ 1064303 h 1109273"/>
                <a:gd name="connsiteX4" fmla="*/ 0 w 1469037"/>
                <a:gd name="connsiteY4" fmla="*/ 0 h 110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037" h="1109273">
                  <a:moveTo>
                    <a:pt x="0" y="0"/>
                  </a:moveTo>
                  <a:lnTo>
                    <a:pt x="1469037" y="149901"/>
                  </a:lnTo>
                  <a:lnTo>
                    <a:pt x="1304144" y="1109273"/>
                  </a:lnTo>
                  <a:lnTo>
                    <a:pt x="89941" y="1064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99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56413" y="1626432"/>
              <a:ext cx="1888761" cy="839450"/>
            </a:xfrm>
            <a:custGeom>
              <a:avLst/>
              <a:gdLst>
                <a:gd name="connsiteX0" fmla="*/ 194872 w 1304145"/>
                <a:gd name="connsiteY0" fmla="*/ 0 h 809469"/>
                <a:gd name="connsiteX1" fmla="*/ 1304145 w 1304145"/>
                <a:gd name="connsiteY1" fmla="*/ 149902 h 809469"/>
                <a:gd name="connsiteX2" fmla="*/ 1019331 w 1304145"/>
                <a:gd name="connsiteY2" fmla="*/ 809469 h 809469"/>
                <a:gd name="connsiteX3" fmla="*/ 0 w 1304145"/>
                <a:gd name="connsiteY3" fmla="*/ 734518 h 809469"/>
                <a:gd name="connsiteX4" fmla="*/ 194872 w 1304145"/>
                <a:gd name="connsiteY4" fmla="*/ 0 h 809469"/>
                <a:gd name="connsiteX0" fmla="*/ 194872 w 1304145"/>
                <a:gd name="connsiteY0" fmla="*/ 0 h 764499"/>
                <a:gd name="connsiteX1" fmla="*/ 1304145 w 1304145"/>
                <a:gd name="connsiteY1" fmla="*/ 149902 h 764499"/>
                <a:gd name="connsiteX2" fmla="*/ 1199213 w 1304145"/>
                <a:gd name="connsiteY2" fmla="*/ 764499 h 764499"/>
                <a:gd name="connsiteX3" fmla="*/ 0 w 1304145"/>
                <a:gd name="connsiteY3" fmla="*/ 734518 h 764499"/>
                <a:gd name="connsiteX4" fmla="*/ 194872 w 1304145"/>
                <a:gd name="connsiteY4" fmla="*/ 0 h 764499"/>
                <a:gd name="connsiteX0" fmla="*/ 269823 w 1379096"/>
                <a:gd name="connsiteY0" fmla="*/ 0 h 764499"/>
                <a:gd name="connsiteX1" fmla="*/ 1379096 w 1379096"/>
                <a:gd name="connsiteY1" fmla="*/ 149902 h 764499"/>
                <a:gd name="connsiteX2" fmla="*/ 1274164 w 1379096"/>
                <a:gd name="connsiteY2" fmla="*/ 764499 h 764499"/>
                <a:gd name="connsiteX3" fmla="*/ 0 w 1379096"/>
                <a:gd name="connsiteY3" fmla="*/ 689548 h 764499"/>
                <a:gd name="connsiteX4" fmla="*/ 269823 w 1379096"/>
                <a:gd name="connsiteY4" fmla="*/ 0 h 764499"/>
                <a:gd name="connsiteX0" fmla="*/ 269823 w 1379096"/>
                <a:gd name="connsiteY0" fmla="*/ 0 h 854440"/>
                <a:gd name="connsiteX1" fmla="*/ 1379096 w 1379096"/>
                <a:gd name="connsiteY1" fmla="*/ 239843 h 854440"/>
                <a:gd name="connsiteX2" fmla="*/ 1274164 w 1379096"/>
                <a:gd name="connsiteY2" fmla="*/ 854440 h 854440"/>
                <a:gd name="connsiteX3" fmla="*/ 0 w 1379096"/>
                <a:gd name="connsiteY3" fmla="*/ 779489 h 854440"/>
                <a:gd name="connsiteX4" fmla="*/ 269823 w 1379096"/>
                <a:gd name="connsiteY4" fmla="*/ 0 h 854440"/>
                <a:gd name="connsiteX0" fmla="*/ 269823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269823 w 1573968"/>
                <a:gd name="connsiteY4" fmla="*/ 0 h 854440"/>
                <a:gd name="connsiteX0" fmla="*/ 164892 w 1573968"/>
                <a:gd name="connsiteY0" fmla="*/ 0 h 854440"/>
                <a:gd name="connsiteX1" fmla="*/ 1573968 w 1573968"/>
                <a:gd name="connsiteY1" fmla="*/ 29980 h 854440"/>
                <a:gd name="connsiteX2" fmla="*/ 1274164 w 1573968"/>
                <a:gd name="connsiteY2" fmla="*/ 854440 h 854440"/>
                <a:gd name="connsiteX3" fmla="*/ 0 w 1573968"/>
                <a:gd name="connsiteY3" fmla="*/ 779489 h 854440"/>
                <a:gd name="connsiteX4" fmla="*/ 164892 w 1573968"/>
                <a:gd name="connsiteY4" fmla="*/ 0 h 854440"/>
                <a:gd name="connsiteX0" fmla="*/ 0 w 1409076"/>
                <a:gd name="connsiteY0" fmla="*/ 0 h 854440"/>
                <a:gd name="connsiteX1" fmla="*/ 1409076 w 1409076"/>
                <a:gd name="connsiteY1" fmla="*/ 29980 h 854440"/>
                <a:gd name="connsiteX2" fmla="*/ 1109272 w 1409076"/>
                <a:gd name="connsiteY2" fmla="*/ 854440 h 854440"/>
                <a:gd name="connsiteX3" fmla="*/ 254833 w 1409076"/>
                <a:gd name="connsiteY3" fmla="*/ 539647 h 854440"/>
                <a:gd name="connsiteX4" fmla="*/ 0 w 1409076"/>
                <a:gd name="connsiteY4" fmla="*/ 0 h 854440"/>
                <a:gd name="connsiteX0" fmla="*/ 0 w 1514007"/>
                <a:gd name="connsiteY0" fmla="*/ 0 h 1184224"/>
                <a:gd name="connsiteX1" fmla="*/ 1409076 w 1514007"/>
                <a:gd name="connsiteY1" fmla="*/ 29980 h 1184224"/>
                <a:gd name="connsiteX2" fmla="*/ 1514007 w 1514007"/>
                <a:gd name="connsiteY2" fmla="*/ 1184224 h 1184224"/>
                <a:gd name="connsiteX3" fmla="*/ 254833 w 1514007"/>
                <a:gd name="connsiteY3" fmla="*/ 539647 h 1184224"/>
                <a:gd name="connsiteX4" fmla="*/ 0 w 1514007"/>
                <a:gd name="connsiteY4" fmla="*/ 0 h 1184224"/>
                <a:gd name="connsiteX0" fmla="*/ 0 w 1514007"/>
                <a:gd name="connsiteY0" fmla="*/ 0 h 1184224"/>
                <a:gd name="connsiteX1" fmla="*/ 1409076 w 1514007"/>
                <a:gd name="connsiteY1" fmla="*/ 29980 h 1184224"/>
                <a:gd name="connsiteX2" fmla="*/ 1514007 w 1514007"/>
                <a:gd name="connsiteY2" fmla="*/ 1184224 h 1184224"/>
                <a:gd name="connsiteX3" fmla="*/ 89941 w 1514007"/>
                <a:gd name="connsiteY3" fmla="*/ 1064303 h 1184224"/>
                <a:gd name="connsiteX4" fmla="*/ 0 w 1514007"/>
                <a:gd name="connsiteY4" fmla="*/ 0 h 1184224"/>
                <a:gd name="connsiteX0" fmla="*/ 0 w 1409076"/>
                <a:gd name="connsiteY0" fmla="*/ 0 h 1109273"/>
                <a:gd name="connsiteX1" fmla="*/ 1409076 w 1409076"/>
                <a:gd name="connsiteY1" fmla="*/ 29980 h 1109273"/>
                <a:gd name="connsiteX2" fmla="*/ 1304144 w 1409076"/>
                <a:gd name="connsiteY2" fmla="*/ 1109273 h 1109273"/>
                <a:gd name="connsiteX3" fmla="*/ 89941 w 1409076"/>
                <a:gd name="connsiteY3" fmla="*/ 1064303 h 1109273"/>
                <a:gd name="connsiteX4" fmla="*/ 0 w 1409076"/>
                <a:gd name="connsiteY4" fmla="*/ 0 h 1109273"/>
                <a:gd name="connsiteX0" fmla="*/ 0 w 1469037"/>
                <a:gd name="connsiteY0" fmla="*/ 0 h 1109273"/>
                <a:gd name="connsiteX1" fmla="*/ 1469037 w 1469037"/>
                <a:gd name="connsiteY1" fmla="*/ 149901 h 1109273"/>
                <a:gd name="connsiteX2" fmla="*/ 1304144 w 1469037"/>
                <a:gd name="connsiteY2" fmla="*/ 1109273 h 1109273"/>
                <a:gd name="connsiteX3" fmla="*/ 89941 w 1469037"/>
                <a:gd name="connsiteY3" fmla="*/ 1064303 h 1109273"/>
                <a:gd name="connsiteX4" fmla="*/ 0 w 1469037"/>
                <a:gd name="connsiteY4" fmla="*/ 0 h 1109273"/>
                <a:gd name="connsiteX0" fmla="*/ 134911 w 1603948"/>
                <a:gd name="connsiteY0" fmla="*/ 0 h 1109273"/>
                <a:gd name="connsiteX1" fmla="*/ 1603948 w 1603948"/>
                <a:gd name="connsiteY1" fmla="*/ 149901 h 1109273"/>
                <a:gd name="connsiteX2" fmla="*/ 1439055 w 1603948"/>
                <a:gd name="connsiteY2" fmla="*/ 1109273 h 1109273"/>
                <a:gd name="connsiteX3" fmla="*/ 0 w 1603948"/>
                <a:gd name="connsiteY3" fmla="*/ 599608 h 1109273"/>
                <a:gd name="connsiteX4" fmla="*/ 134911 w 1603948"/>
                <a:gd name="connsiteY4" fmla="*/ 0 h 1109273"/>
                <a:gd name="connsiteX0" fmla="*/ 134911 w 1633927"/>
                <a:gd name="connsiteY0" fmla="*/ 0 h 734519"/>
                <a:gd name="connsiteX1" fmla="*/ 1603948 w 1633927"/>
                <a:gd name="connsiteY1" fmla="*/ 149901 h 734519"/>
                <a:gd name="connsiteX2" fmla="*/ 1633927 w 1633927"/>
                <a:gd name="connsiteY2" fmla="*/ 734519 h 734519"/>
                <a:gd name="connsiteX3" fmla="*/ 0 w 1633927"/>
                <a:gd name="connsiteY3" fmla="*/ 599608 h 734519"/>
                <a:gd name="connsiteX4" fmla="*/ 134911 w 1633927"/>
                <a:gd name="connsiteY4" fmla="*/ 0 h 734519"/>
                <a:gd name="connsiteX0" fmla="*/ 134911 w 1888761"/>
                <a:gd name="connsiteY0" fmla="*/ 104931 h 839450"/>
                <a:gd name="connsiteX1" fmla="*/ 1888761 w 1888761"/>
                <a:gd name="connsiteY1" fmla="*/ 0 h 839450"/>
                <a:gd name="connsiteX2" fmla="*/ 1633927 w 1888761"/>
                <a:gd name="connsiteY2" fmla="*/ 839450 h 839450"/>
                <a:gd name="connsiteX3" fmla="*/ 0 w 1888761"/>
                <a:gd name="connsiteY3" fmla="*/ 704539 h 839450"/>
                <a:gd name="connsiteX4" fmla="*/ 134911 w 1888761"/>
                <a:gd name="connsiteY4" fmla="*/ 104931 h 839450"/>
                <a:gd name="connsiteX0" fmla="*/ 29980 w 1888761"/>
                <a:gd name="connsiteY0" fmla="*/ 29980 h 839450"/>
                <a:gd name="connsiteX1" fmla="*/ 1888761 w 1888761"/>
                <a:gd name="connsiteY1" fmla="*/ 0 h 839450"/>
                <a:gd name="connsiteX2" fmla="*/ 1633927 w 1888761"/>
                <a:gd name="connsiteY2" fmla="*/ 839450 h 839450"/>
                <a:gd name="connsiteX3" fmla="*/ 0 w 1888761"/>
                <a:gd name="connsiteY3" fmla="*/ 704539 h 839450"/>
                <a:gd name="connsiteX4" fmla="*/ 29980 w 1888761"/>
                <a:gd name="connsiteY4" fmla="*/ 29980 h 83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8761" h="839450">
                  <a:moveTo>
                    <a:pt x="29980" y="29980"/>
                  </a:moveTo>
                  <a:lnTo>
                    <a:pt x="1888761" y="0"/>
                  </a:lnTo>
                  <a:lnTo>
                    <a:pt x="1633927" y="839450"/>
                  </a:lnTo>
                  <a:lnTo>
                    <a:pt x="0" y="704539"/>
                  </a:lnTo>
                  <a:lnTo>
                    <a:pt x="29980" y="29980"/>
                  </a:lnTo>
                  <a:close/>
                </a:path>
              </a:pathLst>
            </a:custGeom>
            <a:solidFill>
              <a:srgbClr val="FFC000">
                <a:alpha val="7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360294" y="2610787"/>
            <a:ext cx="242840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 Geolocation Error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2" grpId="0" animBg="1"/>
      <p:bldP spid="74" grpId="0" animBg="1"/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525848" y="2210468"/>
            <a:ext cx="7953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Given shortest path distances on network geometry, we use </a:t>
            </a:r>
            <a:r>
              <a:rPr lang="en-US" sz="2400" i="1" dirty="0" err="1" smtClean="0"/>
              <a:t>ClusterDimension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[Eriksson and Crovella, 2012]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47355" y="5721723"/>
            <a:ext cx="7249886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Intuition</a:t>
            </a:r>
            <a:r>
              <a:rPr lang="en-US" sz="2800" dirty="0" smtClean="0"/>
              <a:t>: Measures closeness of routing paths to line of sight.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02724" y="3175512"/>
            <a:ext cx="3141694" cy="1845648"/>
            <a:chOff x="202724" y="3175512"/>
            <a:chExt cx="3141694" cy="1845648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27" y="3175512"/>
              <a:ext cx="2610993" cy="135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02724" y="4621050"/>
              <a:ext cx="31416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Scaling dimension, </a:t>
              </a:r>
              <a:r>
                <a:rPr lang="el-GR" sz="2000" dirty="0" smtClean="0"/>
                <a:t>β</a:t>
              </a:r>
              <a:r>
                <a:rPr lang="en-US" sz="2000" dirty="0" smtClean="0"/>
                <a:t> = 1.119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2033" y="3227763"/>
            <a:ext cx="1880681" cy="2424769"/>
            <a:chOff x="3607023" y="1734933"/>
            <a:chExt cx="1880681" cy="2424769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2432" t="45833" b="16667"/>
            <a:stretch>
              <a:fillRect/>
            </a:stretch>
          </p:blipFill>
          <p:spPr bwMode="auto">
            <a:xfrm>
              <a:off x="3607023" y="1734933"/>
              <a:ext cx="1880681" cy="199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946236" y="3759592"/>
              <a:ext cx="11480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/>
                <a:t>β</a:t>
              </a:r>
              <a:r>
                <a:rPr lang="en-US" sz="2000" dirty="0" smtClean="0"/>
                <a:t> = 0.557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53582" y="3176487"/>
            <a:ext cx="2623457" cy="1866444"/>
            <a:chOff x="6168572" y="1683657"/>
            <a:chExt cx="2623457" cy="1866444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677" t="23703" r="11829"/>
            <a:stretch>
              <a:fillRect/>
            </a:stretch>
          </p:blipFill>
          <p:spPr bwMode="auto">
            <a:xfrm>
              <a:off x="6168572" y="1683657"/>
              <a:ext cx="2623457" cy="138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878123" y="3149991"/>
              <a:ext cx="11480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/>
                <a:t>β</a:t>
              </a:r>
              <a:r>
                <a:rPr lang="en-US" sz="2000" dirty="0" smtClean="0"/>
                <a:t> = 0.739</a:t>
              </a:r>
              <a:endParaRPr lang="en-US" sz="2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1013" y="3459041"/>
            <a:ext cx="7483761" cy="1401658"/>
            <a:chOff x="481013" y="3270355"/>
            <a:chExt cx="7483761" cy="1401658"/>
          </a:xfrm>
        </p:grpSpPr>
        <p:grpSp>
          <p:nvGrpSpPr>
            <p:cNvPr id="33" name="Group 32"/>
            <p:cNvGrpSpPr/>
            <p:nvPr/>
          </p:nvGrpSpPr>
          <p:grpSpPr>
            <a:xfrm>
              <a:off x="481013" y="3405268"/>
              <a:ext cx="1410247" cy="457824"/>
              <a:chOff x="481013" y="3405268"/>
              <a:chExt cx="1410247" cy="45782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579370" y="3432748"/>
                <a:ext cx="1309391" cy="403735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81013" y="3405268"/>
                <a:ext cx="1410247" cy="280907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485775" y="3643313"/>
                <a:ext cx="92517" cy="219779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000500" y="3270355"/>
              <a:ext cx="700635" cy="1401658"/>
              <a:chOff x="4000500" y="3270355"/>
              <a:chExt cx="700635" cy="140165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4242216" y="3270355"/>
                <a:ext cx="407233" cy="1376596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210050" y="3281444"/>
                <a:ext cx="491085" cy="309481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4000500" y="3562432"/>
                <a:ext cx="243435" cy="457118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014788" y="4000500"/>
                <a:ext cx="223838" cy="671513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367463" y="3422755"/>
              <a:ext cx="1597311" cy="549170"/>
              <a:chOff x="6367463" y="3422755"/>
              <a:chExt cx="1597311" cy="54917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6565692" y="3422755"/>
                <a:ext cx="1399082" cy="534648"/>
              </a:xfrm>
              <a:prstGeom prst="line">
                <a:avLst/>
              </a:prstGeom>
              <a:ln w="762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6376988" y="3433845"/>
                <a:ext cx="1557884" cy="27138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367463" y="3667125"/>
                <a:ext cx="219075" cy="304800"/>
              </a:xfrm>
              <a:prstGeom prst="line">
                <a:avLst/>
              </a:prstGeom>
              <a:ln w="762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142" y="642769"/>
            <a:ext cx="2610993" cy="13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4702629" y="1161143"/>
            <a:ext cx="696685" cy="4354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76356" y="922047"/>
            <a:ext cx="2698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Estimated scaling dimension</a:t>
            </a:r>
            <a:r>
              <a:rPr lang="en-US" sz="2400" dirty="0" smtClean="0"/>
              <a:t>, </a:t>
            </a:r>
            <a:r>
              <a:rPr lang="el-GR" sz="2400" dirty="0" smtClean="0"/>
              <a:t>β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957943"/>
            <a:ext cx="127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Network Geometry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371955" y="1675123"/>
            <a:ext cx="8283981" cy="1734067"/>
            <a:chOff x="377370" y="3439887"/>
            <a:chExt cx="8283981" cy="2015265"/>
          </a:xfrm>
        </p:grpSpPr>
        <p:sp>
          <p:nvSpPr>
            <p:cNvPr id="73" name="Rectangle 72"/>
            <p:cNvSpPr/>
            <p:nvPr/>
          </p:nvSpPr>
          <p:spPr>
            <a:xfrm>
              <a:off x="5182750" y="4311507"/>
              <a:ext cx="3000886" cy="822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u="sng" dirty="0" smtClean="0"/>
                <a:t>error </a:t>
              </a:r>
              <a:r>
                <a:rPr lang="el-GR" sz="4000" u="sng" dirty="0" smtClean="0"/>
                <a:t>α</a:t>
              </a:r>
              <a:r>
                <a:rPr lang="en-US" sz="4000" u="sng" dirty="0" smtClean="0"/>
                <a:t> M</a:t>
              </a:r>
              <a:r>
                <a:rPr lang="en-US" sz="4000" u="sng" baseline="30000" dirty="0" smtClean="0"/>
                <a:t>(-1/</a:t>
              </a:r>
              <a:r>
                <a:rPr lang="el-GR" sz="4000" u="sng" baseline="30000" dirty="0" smtClean="0"/>
                <a:t>β</a:t>
              </a:r>
              <a:r>
                <a:rPr lang="en-US" sz="4000" u="sng" baseline="30000" dirty="0" smtClean="0"/>
                <a:t>)</a:t>
              </a:r>
              <a:endParaRPr lang="en-US" sz="4000" u="sng" baseline="30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8629" y="3638772"/>
              <a:ext cx="7872157" cy="60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For M landmarks and scaling dimension </a:t>
              </a:r>
              <a:r>
                <a:rPr lang="el-GR" sz="2800" dirty="0" smtClean="0"/>
                <a:t>β</a:t>
              </a:r>
              <a:r>
                <a:rPr lang="en-US" sz="2800" dirty="0" smtClean="0"/>
                <a:t>, we find:</a:t>
              </a:r>
              <a:endParaRPr lang="en-US" sz="28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7370" y="3439887"/>
              <a:ext cx="8283981" cy="2015265"/>
            </a:xfrm>
            <a:prstGeom prst="rect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0338" y="3721723"/>
            <a:ext cx="3882348" cy="2424769"/>
            <a:chOff x="370338" y="4231389"/>
            <a:chExt cx="3882348" cy="2424769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2432" t="45833" b="16667"/>
            <a:stretch>
              <a:fillRect/>
            </a:stretch>
          </p:blipFill>
          <p:spPr bwMode="auto">
            <a:xfrm>
              <a:off x="370338" y="4231389"/>
              <a:ext cx="1880681" cy="199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09551" y="6256048"/>
              <a:ext cx="11480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/>
                <a:t>β</a:t>
              </a:r>
              <a:r>
                <a:rPr lang="en-US" sz="2000" dirty="0" smtClean="0"/>
                <a:t> = 0.557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9373" y="4354286"/>
              <a:ext cx="18433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Large reduction in error</a:t>
              </a:r>
              <a:r>
                <a:rPr lang="en-US" sz="2000" dirty="0" smtClean="0"/>
                <a:t> using more landmarks.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25257" y="3597877"/>
            <a:ext cx="4818743" cy="2510971"/>
            <a:chOff x="4325257" y="4107543"/>
            <a:chExt cx="4818743" cy="251097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018" y="4469422"/>
              <a:ext cx="2610993" cy="135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413829" y="5914960"/>
              <a:ext cx="11480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/>
                <a:t>β</a:t>
              </a:r>
              <a:r>
                <a:rPr lang="en-US" sz="2000" dirty="0" smtClean="0"/>
                <a:t> = 1.119</a:t>
              </a:r>
              <a:endParaRPr lang="en-US" sz="2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325257" y="4107543"/>
              <a:ext cx="14514" cy="2510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00687" y="4434115"/>
              <a:ext cx="18433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/>
                <a:t>Small reduction in error</a:t>
              </a:r>
              <a:r>
                <a:rPr lang="en-US" sz="2000" dirty="0" smtClean="0"/>
                <a:t> using more landmarks.</a:t>
              </a:r>
              <a:endParaRPr lang="en-US" sz="2000" dirty="0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2230" y="424540"/>
            <a:ext cx="8218488" cy="11318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Scaling Dimension and Accuracy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331049" y="2512205"/>
            <a:ext cx="2543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 </a:t>
            </a:r>
            <a:r>
              <a:rPr lang="el-GR" sz="3600" dirty="0" smtClean="0"/>
              <a:t>α</a:t>
            </a:r>
            <a:r>
              <a:rPr lang="en-US" sz="3600" dirty="0" smtClean="0"/>
              <a:t> error </a:t>
            </a:r>
            <a:r>
              <a:rPr lang="en-US" sz="3600" baseline="30000" dirty="0" smtClean="0"/>
              <a:t>(-</a:t>
            </a:r>
            <a:r>
              <a:rPr lang="el-GR" sz="3600" baseline="30000" dirty="0" smtClean="0"/>
              <a:t>β</a:t>
            </a:r>
            <a:r>
              <a:rPr lang="en-US" sz="3600" baseline="30000" dirty="0" smtClean="0"/>
              <a:t>)</a:t>
            </a:r>
            <a:endParaRPr lang="en-US" sz="3600" baseline="30000" dirty="0"/>
          </a:p>
        </p:txBody>
      </p:sp>
      <p:sp>
        <p:nvSpPr>
          <p:cNvPr id="23" name="Right Arrow 22"/>
          <p:cNvSpPr/>
          <p:nvPr/>
        </p:nvSpPr>
        <p:spPr>
          <a:xfrm>
            <a:off x="4136572" y="2641600"/>
            <a:ext cx="696685" cy="4354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25" y="597847"/>
            <a:ext cx="5277375" cy="39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751298" y="4023360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(M)</a:t>
            </a:r>
            <a:endParaRPr lang="en-US" dirty="0"/>
          </a:p>
        </p:txBody>
      </p:sp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8" y="1147690"/>
            <a:ext cx="3429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589868" y="434809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308811" y="2756401"/>
            <a:ext cx="16383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Ring Graph</a:t>
            </a:r>
          </a:p>
          <a:p>
            <a:pPr algn="ctr" defTabSz="914400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(dim. </a:t>
            </a:r>
            <a:r>
              <a:rPr lang="el-GR" dirty="0" smtClean="0"/>
              <a:t>β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≈ 1)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28325" y="2756401"/>
            <a:ext cx="16383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Grid Graph</a:t>
            </a:r>
          </a:p>
          <a:p>
            <a:pPr algn="ctr" defTabSz="914400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(dim.</a:t>
            </a:r>
            <a:r>
              <a:rPr lang="el-GR" dirty="0" smtClean="0"/>
              <a:t> β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≈ 2)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9813" y="5514535"/>
            <a:ext cx="6315220" cy="830997"/>
            <a:chOff x="549813" y="5514535"/>
            <a:chExt cx="6315220" cy="830997"/>
          </a:xfrm>
        </p:grpSpPr>
        <p:sp>
          <p:nvSpPr>
            <p:cNvPr id="13" name="Oval 12"/>
            <p:cNvSpPr/>
            <p:nvPr/>
          </p:nvSpPr>
          <p:spPr>
            <a:xfrm>
              <a:off x="549813" y="5607149"/>
              <a:ext cx="731520" cy="6400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05242" y="5514535"/>
              <a:ext cx="5359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Both graphs follow a </a:t>
              </a:r>
              <a:r>
                <a:rPr lang="en-US" sz="2400" b="1" dirty="0" smtClean="0"/>
                <a:t>power law decay (</a:t>
              </a:r>
              <a:r>
                <a:rPr lang="el-GR" sz="2400" dirty="0" smtClean="0"/>
                <a:t>γ</a:t>
              </a:r>
              <a:r>
                <a:rPr lang="en-US" sz="2400" dirty="0" smtClean="0"/>
                <a:t>) with respect to geolocation error rate.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8090" y="4457113"/>
            <a:ext cx="6409004" cy="830997"/>
            <a:chOff x="538090" y="4457113"/>
            <a:chExt cx="6409004" cy="830997"/>
          </a:xfrm>
        </p:grpSpPr>
        <p:sp>
          <p:nvSpPr>
            <p:cNvPr id="12" name="Oval 11"/>
            <p:cNvSpPr/>
            <p:nvPr/>
          </p:nvSpPr>
          <p:spPr>
            <a:xfrm>
              <a:off x="538090" y="4470010"/>
              <a:ext cx="731520" cy="6400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7303" y="4457113"/>
              <a:ext cx="5359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intuition holds, the accuracy decays like O(M</a:t>
              </a:r>
              <a:r>
                <a:rPr lang="en-US" sz="2400" baseline="30000" dirty="0" smtClean="0"/>
                <a:t>-</a:t>
              </a:r>
              <a:r>
                <a:rPr lang="el-GR" sz="2400" baseline="30000" dirty="0" smtClean="0"/>
                <a:t> </a:t>
              </a:r>
              <a:r>
                <a:rPr lang="en-US" sz="2400" baseline="30000" dirty="0" smtClean="0"/>
                <a:t>1/</a:t>
              </a:r>
              <a:r>
                <a:rPr lang="el-GR" sz="2400" baseline="30000" dirty="0" smtClean="0"/>
                <a:t>β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21835" y="773723"/>
            <a:ext cx="2897944" cy="3005348"/>
            <a:chOff x="4121835" y="773723"/>
            <a:chExt cx="2897944" cy="3005348"/>
          </a:xfrm>
        </p:grpSpPr>
        <p:sp>
          <p:nvSpPr>
            <p:cNvPr id="19" name="Oval 18"/>
            <p:cNvSpPr/>
            <p:nvPr/>
          </p:nvSpPr>
          <p:spPr>
            <a:xfrm>
              <a:off x="4473526" y="773723"/>
              <a:ext cx="2166425" cy="2011680"/>
            </a:xfrm>
            <a:prstGeom prst="ellipse">
              <a:avLst/>
            </a:prstGeom>
            <a:solidFill>
              <a:srgbClr val="FFFF00">
                <a:alpha val="21176"/>
              </a:srgb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21835" y="2855741"/>
              <a:ext cx="2897944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Higher dimension networks perform better with few landmarks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6056" y="1376288"/>
            <a:ext cx="2897944" cy="2897946"/>
            <a:chOff x="4121835" y="-112543"/>
            <a:chExt cx="2897944" cy="2897946"/>
          </a:xfrm>
        </p:grpSpPr>
        <p:sp>
          <p:nvSpPr>
            <p:cNvPr id="23" name="Oval 22"/>
            <p:cNvSpPr/>
            <p:nvPr/>
          </p:nvSpPr>
          <p:spPr>
            <a:xfrm>
              <a:off x="4473526" y="773723"/>
              <a:ext cx="2166425" cy="2011680"/>
            </a:xfrm>
            <a:prstGeom prst="ellipse">
              <a:avLst/>
            </a:prstGeom>
            <a:solidFill>
              <a:srgbClr val="FFFF00">
                <a:alpha val="21176"/>
              </a:srgbClr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21835" y="-112543"/>
              <a:ext cx="2897944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Lower dimension networks perform better with many landmarks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05709" y="1685778"/>
            <a:ext cx="2138291" cy="2830955"/>
            <a:chOff x="7005709" y="1685778"/>
            <a:chExt cx="2138291" cy="2830955"/>
          </a:xfrm>
        </p:grpSpPr>
        <p:sp>
          <p:nvSpPr>
            <p:cNvPr id="27" name="TextBox 26"/>
            <p:cNvSpPr txBox="1"/>
            <p:nvPr/>
          </p:nvSpPr>
          <p:spPr>
            <a:xfrm>
              <a:off x="7005709" y="3685736"/>
              <a:ext cx="1955411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Power Law Decay = -</a:t>
              </a:r>
              <a:r>
                <a:rPr lang="el-GR" sz="2400" dirty="0" smtClean="0"/>
                <a:t>γ</a:t>
              </a:r>
              <a:r>
                <a:rPr lang="en-US" sz="2400" baseline="-25000" dirty="0" smtClean="0"/>
                <a:t>ring </a:t>
              </a:r>
              <a:endParaRPr lang="en-US" sz="24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8589" y="1685778"/>
              <a:ext cx="1955411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Power Law Decay = -</a:t>
              </a:r>
              <a:r>
                <a:rPr lang="el-GR" sz="2400" dirty="0" smtClean="0"/>
                <a:t>γ</a:t>
              </a:r>
              <a:r>
                <a:rPr lang="en-US" sz="2400" baseline="-25000" dirty="0" smtClean="0"/>
                <a:t>grid </a:t>
              </a:r>
              <a:endParaRPr lang="en-US" sz="2400" baseline="-25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8780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175"/>
            <a:r>
              <a:rPr lang="en-US" sz="3200" dirty="0"/>
              <a:t>Topology Zoo Experiments</a:t>
            </a: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1143000" y="6491288"/>
            <a:ext cx="716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Calibri" pitchFamily="34" charset="0"/>
              </a:rPr>
              <a:t>Internet Topology Zoo Project - http://www.topology-zoo.org/</a:t>
            </a:r>
          </a:p>
        </p:txBody>
      </p:sp>
      <p:pic>
        <p:nvPicPr>
          <p:cNvPr id="3543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77" t="23703" r="11829"/>
          <a:stretch>
            <a:fillRect/>
          </a:stretch>
        </p:blipFill>
        <p:spPr bwMode="auto">
          <a:xfrm>
            <a:off x="6172200" y="1752600"/>
            <a:ext cx="24384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1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8716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29" t="16667" r="25549" b="20833"/>
          <a:stretch>
            <a:fillRect/>
          </a:stretch>
        </p:blipFill>
        <p:spPr bwMode="auto">
          <a:xfrm>
            <a:off x="6934200" y="4419600"/>
            <a:ext cx="1981200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1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4384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31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981200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6973" y="1327107"/>
          <a:ext cx="383333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668"/>
                <a:gridCol w="19166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Networks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 America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Oceania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38090" y="4192396"/>
            <a:ext cx="3893680" cy="1200329"/>
            <a:chOff x="538090" y="4293996"/>
            <a:chExt cx="3893680" cy="1200329"/>
          </a:xfrm>
        </p:grpSpPr>
        <p:sp>
          <p:nvSpPr>
            <p:cNvPr id="13" name="Oval 12"/>
            <p:cNvSpPr/>
            <p:nvPr/>
          </p:nvSpPr>
          <p:spPr>
            <a:xfrm>
              <a:off x="538090" y="4470010"/>
              <a:ext cx="731520" cy="6400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5352" y="4293996"/>
              <a:ext cx="29964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From network geometry - Estimated Scaling Dimension, </a:t>
              </a:r>
              <a:r>
                <a:rPr lang="el-GR" sz="2400" b="1" dirty="0" smtClean="0"/>
                <a:t>β</a:t>
              </a:r>
              <a:endParaRPr lang="en-US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1803" y="5534966"/>
            <a:ext cx="5376482" cy="830997"/>
            <a:chOff x="559861" y="5404337"/>
            <a:chExt cx="5376482" cy="830997"/>
          </a:xfrm>
        </p:grpSpPr>
        <p:sp>
          <p:nvSpPr>
            <p:cNvPr id="15" name="Oval 14"/>
            <p:cNvSpPr/>
            <p:nvPr/>
          </p:nvSpPr>
          <p:spPr>
            <a:xfrm>
              <a:off x="559861" y="5478753"/>
              <a:ext cx="731520" cy="6400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86151" y="5404337"/>
              <a:ext cx="4450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Geolocation error power law decay, </a:t>
              </a:r>
              <a:r>
                <a:rPr lang="el-GR" sz="2400" b="1" dirty="0" smtClean="0"/>
                <a:t>γ</a:t>
              </a:r>
              <a:r>
                <a:rPr lang="en-US" sz="2400" dirty="0" smtClean="0"/>
                <a:t> (assumption, ≈ 1/</a:t>
              </a:r>
              <a:r>
                <a:rPr lang="el-GR" sz="2400" dirty="0" smtClean="0"/>
                <a:t>β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1582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10586" y="766507"/>
            <a:ext cx="82296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Our focus is on </a:t>
            </a:r>
            <a:r>
              <a:rPr lang="en-US" i="1" u="sng" dirty="0" smtClean="0"/>
              <a:t>IP Geolocation</a:t>
            </a:r>
            <a:endParaRPr lang="en-US" i="1" u="sng" dirty="0"/>
          </a:p>
        </p:txBody>
      </p:sp>
      <p:pic>
        <p:nvPicPr>
          <p:cNvPr id="4112" name="Picture 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12" t="83981" r="43552" b="8737"/>
          <a:stretch>
            <a:fillRect/>
          </a:stretch>
        </p:blipFill>
        <p:spPr bwMode="auto">
          <a:xfrm>
            <a:off x="908555" y="3595261"/>
            <a:ext cx="10668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965662" y="4509661"/>
            <a:ext cx="1002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n-lt"/>
                <a:cs typeface="Courier New" pitchFamily="49" charset="0"/>
              </a:rPr>
              <a:t>T</a:t>
            </a:r>
            <a:r>
              <a:rPr lang="en-US" sz="2400" b="1" dirty="0" smtClean="0">
                <a:latin typeface="+mn-lt"/>
                <a:cs typeface="Courier New" pitchFamily="49" charset="0"/>
              </a:rPr>
              <a:t>arget</a:t>
            </a:r>
            <a:endParaRPr lang="en-US" sz="2400" b="1" dirty="0">
              <a:latin typeface="+mn-lt"/>
              <a:cs typeface="Courier New" pitchFamily="49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>
            <a:off x="230349" y="1745668"/>
            <a:ext cx="2423211" cy="1705565"/>
          </a:xfrm>
          <a:prstGeom prst="cloud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sz="2400" b="1" dirty="0" smtClean="0"/>
              <a:t>Internet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0755" y="1883182"/>
            <a:ext cx="5550212" cy="3361526"/>
            <a:chOff x="3200400" y="2478921"/>
            <a:chExt cx="5550212" cy="3361526"/>
          </a:xfrm>
        </p:grpSpPr>
        <p:sp>
          <p:nvSpPr>
            <p:cNvPr id="4" name="Right Arrow 3"/>
            <p:cNvSpPr/>
            <p:nvPr/>
          </p:nvSpPr>
          <p:spPr bwMode="auto">
            <a:xfrm>
              <a:off x="3200400" y="3343884"/>
              <a:ext cx="914400" cy="662746"/>
            </a:xfrm>
            <a:prstGeom prst="rightArrow">
              <a:avLst/>
            </a:prstGeom>
            <a:solidFill>
              <a:srgbClr val="D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06054" y="2478921"/>
              <a:ext cx="4144558" cy="3361526"/>
              <a:chOff x="4606054" y="2478921"/>
              <a:chExt cx="4144558" cy="3361526"/>
            </a:xfrm>
          </p:grpSpPr>
          <p:grpSp>
            <p:nvGrpSpPr>
              <p:cNvPr id="4099" name="Group 3"/>
              <p:cNvGrpSpPr>
                <a:grpSpLocks/>
              </p:cNvGrpSpPr>
              <p:nvPr/>
            </p:nvGrpSpPr>
            <p:grpSpPr bwMode="auto">
              <a:xfrm>
                <a:off x="4606054" y="2478921"/>
                <a:ext cx="4144558" cy="2727915"/>
                <a:chOff x="1200" y="1872"/>
                <a:chExt cx="3505" cy="2307"/>
              </a:xfrm>
            </p:grpSpPr>
            <p:pic>
              <p:nvPicPr>
                <p:cNvPr id="410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1872"/>
                  <a:ext cx="3505" cy="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10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22" y="2943"/>
                  <a:ext cx="275" cy="3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82080" tIns="41040" rIns="82080" bIns="41040">
                  <a:spAutoFit/>
                </a:bodyPr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ts val="2000"/>
                    </a:spcBef>
                    <a:buClrTx/>
                    <a:buFontTx/>
                    <a:buNone/>
                  </a:pPr>
                  <a:r>
                    <a:rPr lang="en-US" sz="2800" dirty="0"/>
                    <a:t>?</a:t>
                  </a:r>
                </a:p>
              </p:txBody>
            </p:sp>
            <p:sp>
              <p:nvSpPr>
                <p:cNvPr id="410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67" y="2405"/>
                  <a:ext cx="273" cy="3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82080" tIns="41040" rIns="82080" bIns="41040">
                  <a:spAutoFit/>
                </a:bodyPr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ts val="2000"/>
                    </a:spcBef>
                    <a:buClrTx/>
                    <a:buFontTx/>
                    <a:buNone/>
                  </a:pPr>
                  <a:r>
                    <a:rPr lang="en-US" sz="2800" dirty="0"/>
                    <a:t>?</a:t>
                  </a:r>
                </a:p>
              </p:txBody>
            </p:sp>
            <p:sp>
              <p:nvSpPr>
                <p:cNvPr id="41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68" y="3106"/>
                  <a:ext cx="272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82080" tIns="41040" rIns="82080" bIns="41040">
                  <a:spAutoFit/>
                </a:bodyPr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ts val="2000"/>
                    </a:spcBef>
                    <a:buClrTx/>
                    <a:buFontTx/>
                    <a:buNone/>
                  </a:pPr>
                  <a:r>
                    <a:rPr lang="en-US" sz="2800" dirty="0"/>
                    <a:t>?</a:t>
                  </a:r>
                </a:p>
              </p:txBody>
            </p:sp>
            <p:sp>
              <p:nvSpPr>
                <p:cNvPr id="410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11" y="2550"/>
                  <a:ext cx="273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82080" tIns="41040" rIns="82080" bIns="41040">
                  <a:spAutoFit/>
                </a:bodyPr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ts val="2000"/>
                    </a:spcBef>
                    <a:buClrTx/>
                    <a:buFontTx/>
                    <a:buNone/>
                  </a:pPr>
                  <a:r>
                    <a:rPr lang="en-US" sz="2800"/>
                    <a:t>?</a:t>
                  </a:r>
                </a:p>
              </p:txBody>
            </p:sp>
            <p:sp>
              <p:nvSpPr>
                <p:cNvPr id="41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019" y="2910"/>
                  <a:ext cx="275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82080" tIns="41040" rIns="82080" bIns="41040">
                  <a:spAutoFit/>
                </a:bodyPr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spcBef>
                      <a:spcPts val="2000"/>
                    </a:spcBef>
                    <a:buClrTx/>
                    <a:buFontTx/>
                    <a:buNone/>
                  </a:pPr>
                  <a:r>
                    <a:rPr lang="en-US" sz="2800"/>
                    <a:t>?</a:t>
                  </a:r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4975653" y="5471115"/>
                <a:ext cx="3463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Geographic </a:t>
                </a:r>
                <a:r>
                  <a:rPr lang="en-US" dirty="0"/>
                  <a:t>location </a:t>
                </a:r>
                <a:r>
                  <a:rPr lang="en-US" i="1" dirty="0"/>
                  <a:t>(geolocation)</a:t>
                </a:r>
                <a:r>
                  <a:rPr lang="en-US" dirty="0"/>
                  <a:t>?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0" b="98160" l="2041" r="98980">
                            <a14:foregroundMark x1="34184" y1="65644" x2="62755" y2="65644"/>
                            <a14:foregroundMark x1="31633" y1="79141" x2="72449" y2="87117"/>
                            <a14:foregroundMark x1="15306" y1="95092" x2="34184" y2="92638"/>
                            <a14:backgroundMark x1="5612" y1="29448" x2="5102" y2="62577"/>
                            <a14:backgroundMark x1="92857" y1="26994" x2="92857" y2="60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1116" y="4035649"/>
                <a:ext cx="448554" cy="37303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0" b="98160" l="2041" r="98980">
                            <a14:foregroundMark x1="34184" y1="65644" x2="62755" y2="65644"/>
                            <a14:foregroundMark x1="31633" y1="79141" x2="72449" y2="87117"/>
                            <a14:foregroundMark x1="15306" y1="95092" x2="34184" y2="92638"/>
                            <a14:backgroundMark x1="5612" y1="29448" x2="5102" y2="62577"/>
                            <a14:backgroundMark x1="92857" y1="26994" x2="92857" y2="60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8363" y="3372293"/>
                <a:ext cx="448554" cy="37303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0" b="98160" l="2041" r="98980">
                            <a14:foregroundMark x1="34184" y1="65644" x2="62755" y2="65644"/>
                            <a14:foregroundMark x1="31633" y1="79141" x2="72449" y2="87117"/>
                            <a14:foregroundMark x1="15306" y1="95092" x2="34184" y2="92638"/>
                            <a14:backgroundMark x1="5612" y1="29448" x2="5102" y2="62577"/>
                            <a14:backgroundMark x1="92857" y1="26994" x2="92857" y2="60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5502" y="3778421"/>
                <a:ext cx="448554" cy="373033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0" b="98160" l="2041" r="98980">
                            <a14:foregroundMark x1="34184" y1="65644" x2="62755" y2="65644"/>
                            <a14:foregroundMark x1="31633" y1="79141" x2="72449" y2="87117"/>
                            <a14:foregroundMark x1="15306" y1="95092" x2="34184" y2="92638"/>
                            <a14:backgroundMark x1="5612" y1="29448" x2="5102" y2="62577"/>
                            <a14:backgroundMark x1="92857" y1="26994" x2="92857" y2="60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5862" y="3812542"/>
                <a:ext cx="448554" cy="37303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0" b="98160" l="2041" r="98980">
                            <a14:foregroundMark x1="34184" y1="65644" x2="62755" y2="65644"/>
                            <a14:foregroundMark x1="31633" y1="79141" x2="72449" y2="87117"/>
                            <a14:foregroundMark x1="15306" y1="95092" x2="34184" y2="92638"/>
                            <a14:backgroundMark x1="5612" y1="29448" x2="5102" y2="62577"/>
                            <a14:backgroundMark x1="92857" y1="26994" x2="92857" y2="60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5943" y="3194189"/>
                <a:ext cx="448554" cy="373033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884420" y="5516380"/>
            <a:ext cx="7000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Why?</a:t>
            </a:r>
            <a:r>
              <a:rPr lang="en-US" sz="2800" dirty="0" smtClean="0"/>
              <a:t> : Targeted advertisement, product delivery, law enforcement, counter-terrorism 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1640"/>
            <a:ext cx="4480560" cy="338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66092" y="5276024"/>
            <a:ext cx="6858000" cy="609600"/>
            <a:chOff x="1508760" y="5806440"/>
            <a:chExt cx="6858000" cy="609600"/>
          </a:xfrm>
        </p:grpSpPr>
        <p:sp>
          <p:nvSpPr>
            <p:cNvPr id="361486" name="Rectangle 14"/>
            <p:cNvSpPr>
              <a:spLocks noChangeArrowheads="1"/>
            </p:cNvSpPr>
            <p:nvPr/>
          </p:nvSpPr>
          <p:spPr bwMode="auto">
            <a:xfrm>
              <a:off x="1508760" y="5806440"/>
              <a:ext cx="2286000" cy="609600"/>
            </a:xfrm>
            <a:prstGeom prst="rect">
              <a:avLst/>
            </a:prstGeom>
            <a:noFill/>
            <a:ln w="57150">
              <a:solidFill>
                <a:srgbClr val="DC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dirty="0" smtClean="0"/>
                <a:t>R</a:t>
              </a:r>
              <a:r>
                <a:rPr lang="en-US" sz="2800" baseline="30000" dirty="0" smtClean="0"/>
                <a:t>2</a:t>
              </a:r>
              <a:r>
                <a:rPr lang="en-US" sz="2800" dirty="0" smtClean="0"/>
                <a:t> = 0.855</a:t>
              </a:r>
              <a:endParaRPr lang="en-US" sz="2800" dirty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080760" y="5806440"/>
              <a:ext cx="2286000" cy="609600"/>
            </a:xfrm>
            <a:prstGeom prst="rect">
              <a:avLst/>
            </a:prstGeom>
            <a:noFill/>
            <a:ln w="57150">
              <a:solidFill>
                <a:srgbClr val="DC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dirty="0" smtClean="0"/>
                <a:t>R</a:t>
              </a:r>
              <a:r>
                <a:rPr lang="en-US" sz="2800" baseline="30000" dirty="0" smtClean="0"/>
                <a:t>2</a:t>
              </a:r>
              <a:r>
                <a:rPr lang="en-US" sz="2800" dirty="0" smtClean="0"/>
                <a:t> = 0.787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90843" y="928468"/>
            <a:ext cx="3629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Shortest Ping and Scaling Dimension</a:t>
            </a:r>
            <a:endParaRPr lang="en-US" sz="2400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7720" y="926124"/>
            <a:ext cx="4297680" cy="4194905"/>
            <a:chOff x="4617720" y="926124"/>
            <a:chExt cx="4297680" cy="4194905"/>
          </a:xfrm>
        </p:grpSpPr>
        <p:pic>
          <p:nvPicPr>
            <p:cNvPr id="3072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7720" y="1692279"/>
              <a:ext cx="4297680" cy="3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118296" y="926124"/>
              <a:ext cx="3629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Constraint-Based and Scaling Dimension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91509" y="6077243"/>
            <a:ext cx="467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Goodness-of-fit to 1/</a:t>
            </a:r>
            <a:r>
              <a:rPr lang="el-GR" sz="2800" dirty="0" smtClean="0"/>
              <a:t>β</a:t>
            </a:r>
            <a:r>
              <a:rPr lang="en-US" sz="2800" dirty="0" smtClean="0"/>
              <a:t> curve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01144" y="1205672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γ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298030" y="4578458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β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742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3" y="642854"/>
            <a:ext cx="8229600" cy="1143000"/>
          </a:xfrm>
        </p:spPr>
        <p:txBody>
          <a:bodyPr>
            <a:normAutofit/>
          </a:bodyPr>
          <a:lstStyle/>
          <a:p>
            <a:pPr indent="3175"/>
            <a:r>
              <a:rPr lang="en-US" sz="3200" dirty="0" smtClean="0"/>
              <a:t>We find consistency across geographic regions.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5550817"/>
              </p:ext>
            </p:extLst>
          </p:nvPr>
        </p:nvGraphicFramePr>
        <p:xfrm>
          <a:off x="206773" y="2184736"/>
          <a:ext cx="5092505" cy="3185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7108"/>
                <a:gridCol w="1308295"/>
                <a:gridCol w="984739"/>
                <a:gridCol w="1322363"/>
              </a:tblGrid>
              <a:tr h="50292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Geographic Region</a:t>
                      </a:r>
                      <a:endParaRPr 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Number of Networks</a:t>
                      </a:r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Scaling Dimension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Standard Dev.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Japan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0.083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0.223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 Amer.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0.053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Oceania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0.069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0840" y="3400362"/>
            <a:ext cx="5050302" cy="11816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2563" y="4567981"/>
            <a:ext cx="5050302" cy="7573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784165" y="1909104"/>
            <a:ext cx="3359835" cy="4564268"/>
            <a:chOff x="5784165" y="1909104"/>
            <a:chExt cx="3359835" cy="4564268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2432" t="45833" b="16667"/>
            <a:stretch>
              <a:fillRect/>
            </a:stretch>
          </p:blipFill>
          <p:spPr bwMode="auto">
            <a:xfrm>
              <a:off x="5784165" y="1909104"/>
              <a:ext cx="1880681" cy="199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702" y="4331539"/>
              <a:ext cx="2610993" cy="135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692571" y="2365384"/>
              <a:ext cx="1451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“Poor” Geolocation Performance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4056" y="5827041"/>
              <a:ext cx="2735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“Excellent” Geolocation Performance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94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5" y="19031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508"/>
            <a:ext cx="8229600" cy="4434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Geolocation accuracy comparison is difficult due to inconsistent experiments.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666325"/>
              </p:ext>
            </p:extLst>
          </p:nvPr>
        </p:nvGraphicFramePr>
        <p:xfrm>
          <a:off x="182880" y="2063396"/>
          <a:ext cx="8762999" cy="460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8912"/>
                <a:gridCol w="2024155"/>
                <a:gridCol w="1655232"/>
                <a:gridCol w="2044700"/>
              </a:tblGrid>
              <a:tr h="4907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Published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Median</a:t>
                      </a:r>
                      <a:r>
                        <a:rPr lang="en-US" sz="2000" baseline="0" dirty="0" smtClean="0"/>
                        <a:t> Error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Landmarks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Locations</a:t>
                      </a:r>
                      <a:endParaRPr lang="en-US" sz="2000" dirty="0"/>
                    </a:p>
                  </a:txBody>
                  <a:tcPr/>
                </a:tc>
              </a:tr>
              <a:tr h="30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Shortest Ping - [Katz -Bassett et. al. 2007]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North America</a:t>
                      </a:r>
                      <a:endParaRPr lang="en-US" sz="2000" b="1" dirty="0"/>
                    </a:p>
                  </a:txBody>
                  <a:tcPr/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Topology-Based - [Katz -Bassett et. al. 2007]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118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North America</a:t>
                      </a:r>
                      <a:endParaRPr lang="en-US" sz="2000" b="1" dirty="0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North America</a:t>
                      </a:r>
                    </a:p>
                  </a:txBody>
                  <a:tcPr/>
                </a:tc>
              </a:tr>
              <a:tr h="401073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Constraint-Based –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Gueye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et. al. 2006]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13.6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Western Europe</a:t>
                      </a:r>
                      <a:endParaRPr lang="en-US" sz="2000" b="1" dirty="0"/>
                    </a:p>
                  </a:txBody>
                  <a:tcPr/>
                </a:tc>
              </a:tr>
              <a:tr h="350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Continental US</a:t>
                      </a:r>
                      <a:endParaRPr lang="en-US" sz="2000" b="1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Posit – [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Eriksson et. al. 2012]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r>
                        <a:rPr lang="en-US" sz="2000" baseline="0" dirty="0" smtClean="0"/>
                        <a:t>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Continental US</a:t>
                      </a:r>
                      <a:endParaRPr lang="en-US" sz="2000" b="1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Street-Level - [Wang et. al. 2011]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United States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1316" y="2733657"/>
            <a:ext cx="5050302" cy="393696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5480" y="2736155"/>
            <a:ext cx="3658638" cy="393696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3344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34440"/>
            <a:ext cx="8229600" cy="443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86840"/>
            <a:ext cx="8229600" cy="4434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scaling dimension of a network is proportional to its geolocation accuracy decay. </a:t>
            </a:r>
            <a:endParaRPr lang="en-US" sz="2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25" y="2514600"/>
            <a:ext cx="5277375" cy="39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00"/>
          <a:stretch>
            <a:fillRect/>
          </a:stretch>
        </p:blipFill>
        <p:spPr bwMode="auto">
          <a:xfrm>
            <a:off x="2194560" y="4023360"/>
            <a:ext cx="164592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4160520"/>
            <a:ext cx="22402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Ring Graph</a:t>
            </a:r>
          </a:p>
          <a:p>
            <a:pPr algn="ctr" defTabSz="914400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(dimension ≈ 1)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65960" y="5532120"/>
            <a:ext cx="22979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Grid Graph</a:t>
            </a:r>
          </a:p>
          <a:p>
            <a:pPr algn="ctr" defTabSz="914400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(dimension ≈ 2)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333"/>
          <a:stretch>
            <a:fillRect/>
          </a:stretch>
        </p:blipFill>
        <p:spPr bwMode="auto">
          <a:xfrm>
            <a:off x="457200" y="2697480"/>
            <a:ext cx="146304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86840"/>
            <a:ext cx="8229600" cy="44345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>
                <a:latin typeface="+mn-lt"/>
                <a:cs typeface="+mn-cs"/>
              </a:rPr>
              <a:t>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esults on </a:t>
            </a:r>
            <a:r>
              <a:rPr lang="en-US" sz="2800" dirty="0" smtClean="0">
                <a:latin typeface="+mn-lt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-world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networks fit to this trend and demonstrate consistency across geographic regions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34640"/>
            <a:ext cx="3572510" cy="26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005840" y="5715000"/>
            <a:ext cx="2286000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/>
              <a:t>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0.855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662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40480" y="2743200"/>
          <a:ext cx="4983480" cy="35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1160"/>
                <a:gridCol w="1661160"/>
                <a:gridCol w="1661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Geographic Region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Networks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Scaling Dimension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Japan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1.104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Europe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1.148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North America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0.924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 America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0.681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Oceania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0.617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71488" y="803275"/>
            <a:ext cx="8224837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en-US" sz="5400" dirty="0">
                <a:latin typeface="Calibri" pitchFamily="34" charset="0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051560" y="1554480"/>
            <a:ext cx="7086600" cy="3977640"/>
            <a:chOff x="1051560" y="1554480"/>
            <a:chExt cx="7086600" cy="397764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83" t="6989" r="26446" b="8166"/>
            <a:stretch/>
          </p:blipFill>
          <p:spPr bwMode="auto">
            <a:xfrm>
              <a:off x="2926080" y="1554480"/>
              <a:ext cx="3260799" cy="2663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51560" y="233172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b="1" u="sng" dirty="0" smtClean="0"/>
                <a:t>known</a:t>
              </a:r>
              <a:r>
                <a:rPr lang="en-US" dirty="0" smtClean="0"/>
                <a:t> location)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508760" y="4892040"/>
              <a:ext cx="731520" cy="6400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4600" y="4892040"/>
              <a:ext cx="5623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3175"/>
              <a:r>
                <a:rPr lang="en-US" sz="2800" dirty="0" smtClean="0"/>
                <a:t>Known geographic location</a:t>
              </a:r>
              <a:endParaRPr lang="en-US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Measurement-Based Geolocation</a:t>
            </a:r>
            <a:endParaRPr lang="en-US" sz="3200" dirty="0"/>
          </a:p>
        </p:txBody>
      </p:sp>
      <p:pic>
        <p:nvPicPr>
          <p:cNvPr id="23" name="Picture 2" descr="C:\Users\brian\AppData\Local\Microsoft\Windows\Temporary Internet Files\Content.IE5\VUOKECFH\MP9004021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528" b="96985" l="3620" r="96833">
                        <a14:foregroundMark x1="31222" y1="23618" x2="45249" y2="24623"/>
                        <a14:foregroundMark x1="24434" y1="24623" x2="13575" y2="24623"/>
                        <a14:foregroundMark x1="8597" y1="25628" x2="9955" y2="33668"/>
                        <a14:foregroundMark x1="26364" y1="86869" x2="71818" y2="85859"/>
                        <a14:foregroundMark x1="8182" y1="65657" x2="8182" y2="35354"/>
                        <a14:foregroundMark x1="46364" y1="25253" x2="68182" y2="25253"/>
                        <a14:foregroundMark x1="64545" y1="10101" x2="90000" y2="10101"/>
                        <a14:foregroundMark x1="77273" y1="73737" x2="76364" y2="1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24" y="1970090"/>
            <a:ext cx="684885" cy="61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51560" y="1920240"/>
            <a:ext cx="180761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Landmark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508760" y="2585726"/>
            <a:ext cx="7042625" cy="4174821"/>
            <a:chOff x="1508760" y="2585726"/>
            <a:chExt cx="7042625" cy="4174821"/>
          </a:xfrm>
        </p:grpSpPr>
        <p:sp>
          <p:nvSpPr>
            <p:cNvPr id="17" name="TextBox 16"/>
            <p:cNvSpPr txBox="1"/>
            <p:nvPr/>
          </p:nvSpPr>
          <p:spPr>
            <a:xfrm>
              <a:off x="6309360" y="3474720"/>
              <a:ext cx="224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b="1" u="sng" dirty="0" smtClean="0"/>
                <a:t>unknown</a:t>
              </a:r>
              <a:r>
                <a:rPr lang="en-US" dirty="0" smtClean="0"/>
                <a:t> location)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508760" y="2585726"/>
              <a:ext cx="6610331" cy="4174821"/>
              <a:chOff x="1508760" y="2585726"/>
              <a:chExt cx="6610331" cy="417482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127466" y="2585726"/>
                <a:ext cx="1088071" cy="546075"/>
                <a:chOff x="2856015" y="3090574"/>
                <a:chExt cx="1506538" cy="595313"/>
              </a:xfrm>
            </p:grpSpPr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 rot="921821">
                  <a:off x="2856015" y="3090574"/>
                  <a:ext cx="1506538" cy="366713"/>
                </a:xfrm>
                <a:custGeom>
                  <a:avLst/>
                  <a:gdLst>
                    <a:gd name="T0" fmla="*/ 0 w 949"/>
                    <a:gd name="T1" fmla="*/ 0 h 231"/>
                    <a:gd name="T2" fmla="*/ 501 w 949"/>
                    <a:gd name="T3" fmla="*/ 66 h 231"/>
                    <a:gd name="T4" fmla="*/ 949 w 949"/>
                    <a:gd name="T5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9" h="231">
                      <a:moveTo>
                        <a:pt x="0" y="0"/>
                      </a:moveTo>
                      <a:cubicBezTo>
                        <a:pt x="83" y="11"/>
                        <a:pt x="343" y="28"/>
                        <a:pt x="501" y="66"/>
                      </a:cubicBezTo>
                      <a:cubicBezTo>
                        <a:pt x="659" y="104"/>
                        <a:pt x="856" y="197"/>
                        <a:pt x="949" y="231"/>
                      </a:cubicBezTo>
                    </a:path>
                  </a:pathLst>
                </a:custGeom>
                <a:noFill/>
                <a:ln w="3816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Freeform 11"/>
                <p:cNvSpPr>
                  <a:spLocks/>
                </p:cNvSpPr>
                <p:nvPr/>
              </p:nvSpPr>
              <p:spPr bwMode="auto">
                <a:xfrm rot="11721821">
                  <a:off x="2856015" y="3319174"/>
                  <a:ext cx="1506538" cy="366713"/>
                </a:xfrm>
                <a:custGeom>
                  <a:avLst/>
                  <a:gdLst>
                    <a:gd name="T0" fmla="*/ 0 w 949"/>
                    <a:gd name="T1" fmla="*/ 0 h 231"/>
                    <a:gd name="T2" fmla="*/ 501 w 949"/>
                    <a:gd name="T3" fmla="*/ 66 h 231"/>
                    <a:gd name="T4" fmla="*/ 949 w 949"/>
                    <a:gd name="T5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9" h="231">
                      <a:moveTo>
                        <a:pt x="0" y="0"/>
                      </a:moveTo>
                      <a:cubicBezTo>
                        <a:pt x="83" y="11"/>
                        <a:pt x="343" y="28"/>
                        <a:pt x="501" y="66"/>
                      </a:cubicBezTo>
                      <a:cubicBezTo>
                        <a:pt x="659" y="104"/>
                        <a:pt x="856" y="197"/>
                        <a:pt x="949" y="231"/>
                      </a:cubicBezTo>
                    </a:path>
                  </a:pathLst>
                </a:custGeom>
                <a:noFill/>
                <a:ln w="3816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3611880" y="3108960"/>
                <a:ext cx="840560" cy="3693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delay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773324" y="3080134"/>
                <a:ext cx="1345767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Target</a:t>
                </a:r>
                <a:endParaRPr lang="en-US" sz="2400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0" b="98160" l="2041" r="98980">
                            <a14:foregroundMark x1="34184" y1="65644" x2="62755" y2="65644"/>
                            <a14:foregroundMark x1="31633" y1="79141" x2="72449" y2="87117"/>
                            <a14:foregroundMark x1="15306" y1="95092" x2="34184" y2="92638"/>
                            <a14:backgroundMark x1="5612" y1="29448" x2="5102" y2="62577"/>
                            <a14:backgroundMark x1="92857" y1="26994" x2="92857" y2="601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883" y="2955058"/>
                <a:ext cx="704769" cy="58611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468880" y="5806440"/>
                <a:ext cx="56235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3175"/>
                <a:r>
                  <a:rPr lang="en-US" sz="2800" dirty="0" smtClean="0"/>
                  <a:t>Delay Measurements to Targets</a:t>
                </a:r>
              </a:p>
              <a:p>
                <a:pPr marL="0" lvl="1" indent="3175"/>
                <a:r>
                  <a:rPr lang="en-US" sz="2800" dirty="0" smtClean="0"/>
                  <a:t>	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08760" y="5806440"/>
                <a:ext cx="731520" cy="64008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2</a:t>
                </a:r>
                <a:endParaRPr lang="en-US" sz="3200" dirty="0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365760" y="4297680"/>
            <a:ext cx="5623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175"/>
            <a:r>
              <a:rPr lang="en-US" sz="3200" dirty="0" smtClean="0"/>
              <a:t>Landmark Properties:</a:t>
            </a:r>
            <a:endParaRPr lang="en-US" sz="3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200400" y="2011680"/>
            <a:ext cx="5562164" cy="4667905"/>
            <a:chOff x="3200400" y="2011680"/>
            <a:chExt cx="5562164" cy="4667905"/>
          </a:xfrm>
        </p:grpSpPr>
        <p:sp>
          <p:nvSpPr>
            <p:cNvPr id="25" name="TextBox 24"/>
            <p:cNvSpPr txBox="1"/>
            <p:nvPr/>
          </p:nvSpPr>
          <p:spPr>
            <a:xfrm>
              <a:off x="4754880" y="2011680"/>
              <a:ext cx="502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d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0" y="2011680"/>
              <a:ext cx="155448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Estimated Distance</a:t>
              </a:r>
              <a:endParaRPr lang="en-US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00400" y="6217920"/>
              <a:ext cx="55621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-Estimated distance (Speed of light in fiber)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885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" y="502920"/>
            <a:ext cx="8221663" cy="1139825"/>
          </a:xfrm>
          <a:ln/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Measured Delay vs. Geographic Distance</a:t>
            </a:r>
            <a:endParaRPr lang="en-US" sz="3200" dirty="0"/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554480"/>
            <a:ext cx="5205628" cy="39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636044" y="5278524"/>
            <a:ext cx="4309009" cy="35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+mn-lt"/>
              </a:rPr>
              <a:t>Measured Delay (in </a:t>
            </a:r>
            <a:r>
              <a:rPr lang="en-US" dirty="0" err="1" smtClean="0">
                <a:latin typeface="+mn-lt"/>
              </a:rPr>
              <a:t>ms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 rot="16200000">
            <a:off x="614159" y="3357029"/>
            <a:ext cx="2901606" cy="2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latin typeface="+mn-lt"/>
              </a:rPr>
              <a:t>Geographic </a:t>
            </a:r>
            <a:r>
              <a:rPr lang="en-US" dirty="0" smtClean="0">
                <a:latin typeface="+mn-lt"/>
              </a:rPr>
              <a:t>Distance (miles)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9080" y="577252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Over 80,000 pairwise delay measurements with known geographic line-of-sight distance.</a:t>
            </a:r>
            <a:endParaRPr lang="en-US" sz="20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40337" y="1451236"/>
            <a:ext cx="1945133" cy="3621610"/>
            <a:chOff x="3085829" y="2523122"/>
            <a:chExt cx="1945133" cy="3621610"/>
          </a:xfrm>
        </p:grpSpPr>
        <p:sp>
          <p:nvSpPr>
            <p:cNvPr id="178184" name="Line 8"/>
            <p:cNvSpPr>
              <a:spLocks noChangeShapeType="1"/>
            </p:cNvSpPr>
            <p:nvPr/>
          </p:nvSpPr>
          <p:spPr bwMode="auto">
            <a:xfrm flipV="1">
              <a:off x="3085829" y="2523122"/>
              <a:ext cx="1945133" cy="362161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5" name="Text Box 9"/>
            <p:cNvSpPr txBox="1">
              <a:spLocks noChangeArrowheads="1"/>
            </p:cNvSpPr>
            <p:nvPr/>
          </p:nvSpPr>
          <p:spPr bwMode="auto">
            <a:xfrm>
              <a:off x="3407101" y="2667153"/>
              <a:ext cx="1152671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Ideal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09929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48200" y="522926"/>
            <a:ext cx="3462052" cy="2365180"/>
            <a:chOff x="216069" y="1801756"/>
            <a:chExt cx="5977260" cy="4083503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01" y="1801756"/>
              <a:ext cx="5205628" cy="3903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1612065" y="5525800"/>
              <a:ext cx="4309009" cy="35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dirty="0" smtClean="0">
                  <a:latin typeface="+mn-lt"/>
                </a:rPr>
                <a:t>Measured Delay (in </a:t>
              </a:r>
              <a:r>
                <a:rPr lang="en-US" dirty="0" err="1" smtClean="0">
                  <a:latin typeface="+mn-lt"/>
                </a:rPr>
                <a:t>ms</a:t>
              </a:r>
              <a:r>
                <a:rPr lang="en-US" dirty="0" smtClean="0">
                  <a:latin typeface="+mn-lt"/>
                </a:rPr>
                <a:t>)</a:t>
              </a:r>
              <a:endParaRPr lang="en-US" dirty="0">
                <a:latin typeface="+mn-lt"/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 rot="16200000">
              <a:off x="-1085396" y="3604303"/>
              <a:ext cx="2901606" cy="298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dirty="0">
                  <a:latin typeface="+mn-lt"/>
                </a:rPr>
                <a:t>Geographic </a:t>
              </a:r>
              <a:r>
                <a:rPr lang="en-US" dirty="0" smtClean="0">
                  <a:latin typeface="+mn-lt"/>
                </a:rPr>
                <a:t>Distance (miles)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21110" y="924116"/>
            <a:ext cx="285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Why does this deviation occur?</a:t>
            </a:r>
            <a:endParaRPr lang="en-US" sz="32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400506" y="3200400"/>
            <a:ext cx="6552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5867400" y="522926"/>
            <a:ext cx="1066800" cy="197810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14400" y="4251960"/>
            <a:ext cx="3502638" cy="2278157"/>
            <a:chOff x="4800600" y="4267200"/>
            <a:chExt cx="3502638" cy="2278157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5168204" y="6206803"/>
              <a:ext cx="2743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marL="457200"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marL="914400"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marL="1371600"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marL="1828800"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Sprint North America</a:t>
              </a:r>
            </a:p>
          </p:txBody>
        </p:sp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677" t="23703" r="11829"/>
            <a:stretch>
              <a:fillRect/>
            </a:stretch>
          </p:blipFill>
          <p:spPr bwMode="auto">
            <a:xfrm>
              <a:off x="4800600" y="4267200"/>
              <a:ext cx="3502638" cy="1853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346232" y="4683792"/>
            <a:ext cx="1967235" cy="815683"/>
            <a:chOff x="5232432" y="4699032"/>
            <a:chExt cx="1967235" cy="815683"/>
          </a:xfrm>
        </p:grpSpPr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7055723" y="4699032"/>
              <a:ext cx="143944" cy="1439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5232432" y="5370771"/>
              <a:ext cx="143944" cy="1439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64028" y="3352800"/>
            <a:ext cx="742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Delay-to-Geographic Distance </a:t>
            </a:r>
            <a:r>
              <a:rPr lang="en-US" sz="2800" i="1" u="sng" dirty="0" smtClean="0">
                <a:latin typeface="+mn-lt"/>
              </a:rPr>
              <a:t>Bias</a:t>
            </a:r>
            <a:endParaRPr lang="en-US" sz="2800" i="1" u="sng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4995" y="4425500"/>
            <a:ext cx="3941805" cy="1545895"/>
            <a:chOff x="4821195" y="4440740"/>
            <a:chExt cx="3941805" cy="1545895"/>
          </a:xfrm>
        </p:grpSpPr>
        <p:sp>
          <p:nvSpPr>
            <p:cNvPr id="2" name="TextBox 1"/>
            <p:cNvSpPr txBox="1"/>
            <p:nvPr/>
          </p:nvSpPr>
          <p:spPr>
            <a:xfrm>
              <a:off x="7467600" y="4440740"/>
              <a:ext cx="1295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Landmark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21195" y="5617303"/>
              <a:ext cx="89380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Target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63040" y="4145280"/>
            <a:ext cx="1645920" cy="1280160"/>
            <a:chOff x="5349240" y="4160520"/>
            <a:chExt cx="1645920" cy="128016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5394960" y="4800600"/>
              <a:ext cx="1600200" cy="640080"/>
            </a:xfrm>
            <a:prstGeom prst="line">
              <a:avLst/>
            </a:prstGeom>
            <a:ln w="381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349240" y="4160520"/>
              <a:ext cx="12954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Line-of-sight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63040" y="4785360"/>
            <a:ext cx="3078480" cy="1240691"/>
            <a:chOff x="5349240" y="4800600"/>
            <a:chExt cx="3078480" cy="1240691"/>
          </a:xfrm>
        </p:grpSpPr>
        <p:grpSp>
          <p:nvGrpSpPr>
            <p:cNvPr id="27" name="Group 26"/>
            <p:cNvGrpSpPr/>
            <p:nvPr/>
          </p:nvGrpSpPr>
          <p:grpSpPr>
            <a:xfrm>
              <a:off x="5349240" y="4800600"/>
              <a:ext cx="1967235" cy="856880"/>
              <a:chOff x="5394960" y="4892040"/>
              <a:chExt cx="1967235" cy="856880"/>
            </a:xfrm>
          </p:grpSpPr>
          <p:sp>
            <p:nvSpPr>
              <p:cNvPr id="59" name="Line 6"/>
              <p:cNvSpPr>
                <a:spLocks noChangeShapeType="1"/>
              </p:cNvSpPr>
              <p:nvPr/>
            </p:nvSpPr>
            <p:spPr bwMode="auto">
              <a:xfrm>
                <a:off x="7223760" y="4892040"/>
                <a:ext cx="98224" cy="143944"/>
              </a:xfrm>
              <a:prstGeom prst="line">
                <a:avLst/>
              </a:prstGeom>
              <a:noFill/>
              <a:ln w="57150">
                <a:solidFill>
                  <a:srgbClr val="D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94960" y="5029200"/>
                <a:ext cx="1967235" cy="719720"/>
                <a:chOff x="5280413" y="4890957"/>
                <a:chExt cx="1967235" cy="719720"/>
              </a:xfrm>
            </p:grpSpPr>
            <p:sp>
              <p:nvSpPr>
                <p:cNvPr id="6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6767835" y="4890957"/>
                  <a:ext cx="479813" cy="239907"/>
                </a:xfrm>
                <a:prstGeom prst="line">
                  <a:avLst/>
                </a:prstGeom>
                <a:noFill/>
                <a:ln w="57150">
                  <a:solidFill>
                    <a:srgbClr val="D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623891" y="5130864"/>
                  <a:ext cx="143944" cy="479813"/>
                </a:xfrm>
                <a:prstGeom prst="line">
                  <a:avLst/>
                </a:prstGeom>
                <a:noFill/>
                <a:ln w="57150">
                  <a:solidFill>
                    <a:srgbClr val="D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5280413" y="5466733"/>
                  <a:ext cx="1343478" cy="143944"/>
                </a:xfrm>
                <a:prstGeom prst="line">
                  <a:avLst/>
                </a:prstGeom>
                <a:noFill/>
                <a:ln w="57150">
                  <a:solidFill>
                    <a:srgbClr val="D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7132320" y="5394960"/>
              <a:ext cx="12954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Routing Path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394960" y="4206240"/>
            <a:ext cx="3246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b="1" dirty="0" smtClean="0"/>
              <a:t>Network Geometry </a:t>
            </a:r>
            <a:r>
              <a:rPr lang="en-US" sz="2400" dirty="0" smtClean="0"/>
              <a:t>(the geographic node and link placement of the network) makes geolocation difficult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626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666325"/>
              </p:ext>
            </p:extLst>
          </p:nvPr>
        </p:nvGraphicFramePr>
        <p:xfrm>
          <a:off x="182880" y="1508760"/>
          <a:ext cx="5063067" cy="460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8912"/>
                <a:gridCol w="2024155"/>
              </a:tblGrid>
              <a:tr h="4907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Published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Median</a:t>
                      </a:r>
                      <a:r>
                        <a:rPr lang="en-US" sz="2000" baseline="0" dirty="0" smtClean="0"/>
                        <a:t> Error</a:t>
                      </a:r>
                      <a:endParaRPr lang="en-US" sz="2000" dirty="0"/>
                    </a:p>
                  </a:txBody>
                  <a:tcPr/>
                </a:tc>
              </a:tr>
              <a:tr h="30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Shortest Ping - [Katz -Bassett et. al. 2007]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 miles</a:t>
                      </a:r>
                      <a:endParaRPr lang="en-US" sz="2000" dirty="0"/>
                    </a:p>
                  </a:txBody>
                  <a:tcPr/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Topology-Based - [Katz -Bassett et. al. 2007]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118 miles</a:t>
                      </a:r>
                      <a:endParaRPr lang="en-US" sz="2000" dirty="0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 miles</a:t>
                      </a:r>
                      <a:endParaRPr lang="en-US" sz="2000" dirty="0"/>
                    </a:p>
                  </a:txBody>
                  <a:tcPr/>
                </a:tc>
              </a:tr>
              <a:tr h="401073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Constraint-Based –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Gueye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et. al. 2006]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13.6 miles</a:t>
                      </a:r>
                      <a:endParaRPr lang="en-US" sz="2000" dirty="0"/>
                    </a:p>
                  </a:txBody>
                  <a:tcPr/>
                </a:tc>
              </a:tr>
              <a:tr h="350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 miles</a:t>
                      </a:r>
                      <a:endParaRPr lang="en-US" sz="2000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Posit – [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Eriksson et. al. 2012]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r>
                        <a:rPr lang="en-US" sz="2000" baseline="0" dirty="0" smtClean="0"/>
                        <a:t> miles</a:t>
                      </a:r>
                      <a:endParaRPr lang="en-US" sz="2000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Street-Level - [Wang et. al. 2011]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 miles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11480"/>
            <a:ext cx="8503920" cy="1131887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defeat the Network Geometry, many measurement-based techniques have been introduced.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2880" y="5419694"/>
            <a:ext cx="8229600" cy="731520"/>
            <a:chOff x="228600" y="4709160"/>
            <a:chExt cx="8229600" cy="731520"/>
          </a:xfrm>
        </p:grpSpPr>
        <p:sp>
          <p:nvSpPr>
            <p:cNvPr id="5" name="Rectangle 4"/>
            <p:cNvSpPr/>
            <p:nvPr/>
          </p:nvSpPr>
          <p:spPr>
            <a:xfrm>
              <a:off x="228600" y="4709160"/>
              <a:ext cx="5029200" cy="731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17920" y="4800600"/>
              <a:ext cx="224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Best Technique</a:t>
              </a:r>
              <a:endParaRPr lang="en-US" sz="2400" dirty="0"/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5440680" y="5029200"/>
              <a:ext cx="777240" cy="22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97871" y="2905843"/>
            <a:ext cx="8412480" cy="777240"/>
            <a:chOff x="91440" y="4800600"/>
            <a:chExt cx="8412480" cy="777240"/>
          </a:xfrm>
        </p:grpSpPr>
        <p:sp>
          <p:nvSpPr>
            <p:cNvPr id="11" name="Rectangle 10"/>
            <p:cNvSpPr/>
            <p:nvPr/>
          </p:nvSpPr>
          <p:spPr>
            <a:xfrm>
              <a:off x="91440" y="4800600"/>
              <a:ext cx="5074920" cy="77724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26480" y="4846320"/>
              <a:ext cx="2377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Worst Technique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>
            <a:xfrm flipH="1" flipV="1">
              <a:off x="5349240" y="5074921"/>
              <a:ext cx="777240" cy="22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199620" y="2784423"/>
            <a:ext cx="655070" cy="3191660"/>
            <a:chOff x="8199620" y="2784423"/>
            <a:chExt cx="655070" cy="3191660"/>
          </a:xfrm>
        </p:grpSpPr>
        <p:sp>
          <p:nvSpPr>
            <p:cNvPr id="15" name="TextBox 14"/>
            <p:cNvSpPr txBox="1"/>
            <p:nvPr/>
          </p:nvSpPr>
          <p:spPr>
            <a:xfrm>
              <a:off x="8443210" y="2784423"/>
              <a:ext cx="411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smtClean="0"/>
                <a:t>?</a:t>
              </a:r>
              <a:endParaRPr lang="en-US" sz="3600" u="sn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99620" y="5329752"/>
              <a:ext cx="411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smtClean="0"/>
                <a:t>?</a:t>
              </a:r>
              <a:endParaRPr lang="en-US" sz="3600" u="sng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44421" y="6200682"/>
            <a:ext cx="598932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of these results are on different data sets!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503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666325"/>
              </p:ext>
            </p:extLst>
          </p:nvPr>
        </p:nvGraphicFramePr>
        <p:xfrm>
          <a:off x="182880" y="1508760"/>
          <a:ext cx="6718299" cy="460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8912"/>
                <a:gridCol w="2024155"/>
                <a:gridCol w="1655232"/>
              </a:tblGrid>
              <a:tr h="4907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Published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Median</a:t>
                      </a:r>
                      <a:r>
                        <a:rPr lang="en-US" sz="2000" baseline="0" dirty="0" smtClean="0"/>
                        <a:t> Error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Landmarks</a:t>
                      </a:r>
                      <a:endParaRPr lang="en-US" sz="2000" dirty="0"/>
                    </a:p>
                  </a:txBody>
                  <a:tcPr/>
                </a:tc>
              </a:tr>
              <a:tr h="30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Shortest Ping - [Katz -Bassett et. al. 2007]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Topology-Based - [Katz -Bassett et. al. 2007]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118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</a:tr>
              <a:tr h="401073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Constraint-Based –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Gueye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et. al. 2006]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13.6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</a:t>
                      </a:r>
                      <a:endParaRPr lang="en-US" sz="2000" dirty="0"/>
                    </a:p>
                  </a:txBody>
                  <a:tcPr/>
                </a:tc>
              </a:tr>
              <a:tr h="350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</a:t>
                      </a:r>
                      <a:endParaRPr lang="en-US" sz="2000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Posit – [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Eriksson et. al. 2012]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r>
                        <a:rPr lang="en-US" sz="2000" baseline="0" dirty="0" smtClean="0"/>
                        <a:t>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Street-Level - [Wang et. al. 2011]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218488" cy="1131887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u="sng" dirty="0" smtClean="0"/>
              <a:t>number of landmarks</a:t>
            </a:r>
            <a:r>
              <a:rPr lang="en-US" sz="3200" dirty="0" smtClean="0"/>
              <a:t> is inconsistent.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45371" y="2918585"/>
            <a:ext cx="3703320" cy="3154680"/>
            <a:chOff x="3337560" y="2240280"/>
            <a:chExt cx="3703320" cy="3154680"/>
          </a:xfrm>
        </p:grpSpPr>
        <p:sp>
          <p:nvSpPr>
            <p:cNvPr id="6" name="Rectangle 5"/>
            <p:cNvSpPr/>
            <p:nvPr/>
          </p:nvSpPr>
          <p:spPr>
            <a:xfrm>
              <a:off x="3337560" y="4754880"/>
              <a:ext cx="3657600" cy="6400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37560" y="2240280"/>
              <a:ext cx="3703320" cy="4114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40880" y="2417914"/>
            <a:ext cx="2103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this technique used </a:t>
            </a:r>
            <a:r>
              <a:rPr lang="en-US" sz="2000" b="1" dirty="0" smtClean="0"/>
              <a:t>76,000</a:t>
            </a:r>
            <a:r>
              <a:rPr lang="en-US" sz="2000" dirty="0" smtClean="0"/>
              <a:t> landmarks?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4430" y="5188845"/>
            <a:ext cx="242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this technique used </a:t>
            </a:r>
            <a:r>
              <a:rPr lang="en-US" sz="2000" b="1" dirty="0" smtClean="0"/>
              <a:t>11</a:t>
            </a:r>
            <a:r>
              <a:rPr lang="en-US" sz="2000" dirty="0" smtClean="0"/>
              <a:t> landmarks?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503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666325"/>
              </p:ext>
            </p:extLst>
          </p:nvPr>
        </p:nvGraphicFramePr>
        <p:xfrm>
          <a:off x="182880" y="1508760"/>
          <a:ext cx="8762999" cy="460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8912"/>
                <a:gridCol w="2024155"/>
                <a:gridCol w="1655232"/>
                <a:gridCol w="2044700"/>
              </a:tblGrid>
              <a:tr h="4907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Methodology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Published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Median</a:t>
                      </a:r>
                      <a:r>
                        <a:rPr lang="en-US" sz="2000" baseline="0" dirty="0" smtClean="0"/>
                        <a:t> Error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 Landmarks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Locations</a:t>
                      </a:r>
                      <a:endParaRPr lang="en-US" sz="2000" dirty="0"/>
                    </a:p>
                  </a:txBody>
                  <a:tcPr/>
                </a:tc>
              </a:tr>
              <a:tr h="3008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Shortest Ping - [Katz -Bassett et. al. 2007]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North America</a:t>
                      </a:r>
                      <a:endParaRPr lang="en-US" sz="2000" b="1" dirty="0"/>
                    </a:p>
                  </a:txBody>
                  <a:tcPr/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Topology-Based - [Katz -Bassett et. al. 2007]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118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North America</a:t>
                      </a:r>
                      <a:endParaRPr lang="en-US" sz="2000" b="1" dirty="0"/>
                    </a:p>
                  </a:txBody>
                  <a:tcPr/>
                </a:tc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North America</a:t>
                      </a:r>
                    </a:p>
                  </a:txBody>
                  <a:tcPr/>
                </a:tc>
              </a:tr>
              <a:tr h="401073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Constraint-Based –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Gueye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et. al. 2006]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13.6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Western Europe</a:t>
                      </a:r>
                      <a:endParaRPr lang="en-US" sz="2000" b="1" dirty="0"/>
                    </a:p>
                  </a:txBody>
                  <a:tcPr/>
                </a:tc>
              </a:tr>
              <a:tr h="350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Continental US</a:t>
                      </a:r>
                      <a:endParaRPr lang="en-US" sz="2000" b="1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Posit – [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Eriksson et. al. 2012]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r>
                        <a:rPr lang="en-US" sz="2000" baseline="0" dirty="0" smtClean="0"/>
                        <a:t>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Continental US</a:t>
                      </a:r>
                      <a:endParaRPr lang="en-US" sz="2000" b="1" dirty="0"/>
                    </a:p>
                  </a:txBody>
                  <a:tcPr/>
                </a:tc>
              </a:tr>
              <a:tr h="4907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Street-Level - [Wang et. al. 2011]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 miles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United States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11480"/>
            <a:ext cx="8218488" cy="1131887"/>
          </a:xfrm>
        </p:spPr>
        <p:txBody>
          <a:bodyPr>
            <a:noAutofit/>
          </a:bodyPr>
          <a:lstStyle/>
          <a:p>
            <a:r>
              <a:rPr lang="en-US" sz="3200" dirty="0" smtClean="0"/>
              <a:t>And, the </a:t>
            </a:r>
            <a:r>
              <a:rPr lang="en-US" sz="3200" u="sng" dirty="0" smtClean="0"/>
              <a:t>locations</a:t>
            </a:r>
            <a:r>
              <a:rPr lang="en-US" sz="3200" dirty="0" smtClean="0"/>
              <a:t> are inconsistent.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93168" y="2194559"/>
            <a:ext cx="2067951" cy="152300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7255" y="3698073"/>
            <a:ext cx="2053883" cy="173736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3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Our focus is on characterizing geolocation performance.</a:t>
            </a:r>
            <a:endParaRPr lang="en-US" sz="3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969845" y="1998188"/>
            <a:ext cx="5994273" cy="1356360"/>
            <a:chOff x="2971800" y="2286000"/>
            <a:chExt cx="5994273" cy="135636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286000"/>
              <a:ext cx="2610993" cy="135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080" y="2286000"/>
              <a:ext cx="2610993" cy="135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715000" y="2743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vs.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063240" y="292608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114800" y="306324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74920" y="269748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629400" y="301752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446520" y="233172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09560" y="260604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498080" y="301752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23760" y="274320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183880" y="329184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321040" y="297180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49640" y="265176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903720" y="265176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818120" y="3246120"/>
              <a:ext cx="228600" cy="1828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0925" y="1980950"/>
            <a:ext cx="2743200" cy="1631216"/>
            <a:chOff x="182880" y="2148840"/>
            <a:chExt cx="2743200" cy="1631216"/>
          </a:xfrm>
        </p:grpSpPr>
        <p:sp>
          <p:nvSpPr>
            <p:cNvPr id="28" name="Oval 27"/>
            <p:cNvSpPr/>
            <p:nvPr/>
          </p:nvSpPr>
          <p:spPr>
            <a:xfrm>
              <a:off x="182880" y="2560320"/>
              <a:ext cx="731520" cy="6400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1560" y="2148840"/>
              <a:ext cx="18745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How does accuracy change with the </a:t>
              </a:r>
              <a:r>
                <a:rPr lang="en-US" sz="2000" u="sng" dirty="0" smtClean="0"/>
                <a:t>number of landmarks?</a:t>
              </a:r>
              <a:endParaRPr lang="en-US" sz="2000" u="sng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0925" y="3943162"/>
            <a:ext cx="8748260" cy="2171340"/>
            <a:chOff x="182880" y="4111052"/>
            <a:chExt cx="8748260" cy="217134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700" y="4111052"/>
              <a:ext cx="8092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82880" y="4846320"/>
              <a:ext cx="731520" cy="64008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51560" y="4343400"/>
              <a:ext cx="18745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How does accuracy change with the </a:t>
              </a:r>
              <a:r>
                <a:rPr lang="en-US" sz="2000" u="sng" dirty="0" smtClean="0"/>
                <a:t>geographic region of the network?</a:t>
              </a:r>
              <a:endParaRPr lang="en-US" sz="2000" u="sng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64114" y="4129790"/>
            <a:ext cx="5617124" cy="2728210"/>
            <a:chOff x="3164114" y="4129790"/>
            <a:chExt cx="5617124" cy="2728210"/>
          </a:xfrm>
        </p:grpSpPr>
        <p:grpSp>
          <p:nvGrpSpPr>
            <p:cNvPr id="35" name="Group 34"/>
            <p:cNvGrpSpPr/>
            <p:nvPr/>
          </p:nvGrpSpPr>
          <p:grpSpPr>
            <a:xfrm>
              <a:off x="3244165" y="4129790"/>
              <a:ext cx="5537073" cy="1990746"/>
              <a:chOff x="3246120" y="4297680"/>
              <a:chExt cx="5537073" cy="1990746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2432" t="45833" b="16667"/>
              <a:stretch>
                <a:fillRect/>
              </a:stretch>
            </p:blipFill>
            <p:spPr bwMode="auto">
              <a:xfrm>
                <a:off x="3246120" y="4297680"/>
                <a:ext cx="1880681" cy="1990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200" y="4572000"/>
                <a:ext cx="2610993" cy="1356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40680" y="5029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vs.</a:t>
                </a:r>
                <a:endParaRPr lang="en-US" sz="2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164114" y="6211669"/>
              <a:ext cx="2046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“Poor” Geolocation Performance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80628" y="5870584"/>
              <a:ext cx="2046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“Excellent” Geolocation Performance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47935" y="3417757"/>
            <a:ext cx="5668779" cy="402608"/>
            <a:chOff x="3147935" y="3417757"/>
            <a:chExt cx="5668779" cy="402608"/>
          </a:xfrm>
        </p:grpSpPr>
        <p:sp>
          <p:nvSpPr>
            <p:cNvPr id="39" name="TextBox 38"/>
            <p:cNvSpPr txBox="1"/>
            <p:nvPr/>
          </p:nvSpPr>
          <p:spPr>
            <a:xfrm>
              <a:off x="3147935" y="3417757"/>
              <a:ext cx="2248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 landmarks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68190" y="3420255"/>
              <a:ext cx="2248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10 landmarks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20"/>
  <p:tag name="DEFAULTFONTSIZE" val="10"/>
  <p:tag name="DEFAULTWIDTH" val="576"/>
  <p:tag name="DEFAULTHEIGHT" val="3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18941</TotalTime>
  <Words>1204</Words>
  <Application>Microsoft Office PowerPoint</Application>
  <PresentationFormat>On-screen Show (4:3)</PresentationFormat>
  <Paragraphs>330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Understanding Geolocation Accuracy using Network Geometry   Brian Eriksson Technicolor Palo Alto</vt:lpstr>
      <vt:lpstr>Slide 2</vt:lpstr>
      <vt:lpstr>Measurement-Based Geolocation</vt:lpstr>
      <vt:lpstr>Measured Delay vs. Geographic Distance</vt:lpstr>
      <vt:lpstr>Slide 5</vt:lpstr>
      <vt:lpstr>To defeat the Network Geometry, many measurement-based techniques have been introduced.</vt:lpstr>
      <vt:lpstr>The number of landmarks is inconsistent.</vt:lpstr>
      <vt:lpstr>And, the locations are inconsistent.</vt:lpstr>
      <vt:lpstr>Our focus is on characterizing geolocation performance.</vt:lpstr>
      <vt:lpstr>We focus on two methods:</vt:lpstr>
      <vt:lpstr>Slide 11</vt:lpstr>
      <vt:lpstr>Slide 12</vt:lpstr>
      <vt:lpstr>Slide 13</vt:lpstr>
      <vt:lpstr>Slide 14</vt:lpstr>
      <vt:lpstr>Slide 15</vt:lpstr>
      <vt:lpstr>Slide 16</vt:lpstr>
      <vt:lpstr>Scaling Dimension and Accuracy</vt:lpstr>
      <vt:lpstr>Slide 18</vt:lpstr>
      <vt:lpstr>Topology Zoo Experiments</vt:lpstr>
      <vt:lpstr>Slide 20</vt:lpstr>
      <vt:lpstr>We find consistency across geographic regions.</vt:lpstr>
      <vt:lpstr>Conclusions</vt:lpstr>
      <vt:lpstr>Conclusions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</dc:creator>
  <cp:lastModifiedBy>Brian Eriksson</cp:lastModifiedBy>
  <cp:revision>1149</cp:revision>
  <cp:lastPrinted>1601-01-01T00:00:00Z</cp:lastPrinted>
  <dcterms:created xsi:type="dcterms:W3CDTF">2011-02-10T06:55:19Z</dcterms:created>
  <dcterms:modified xsi:type="dcterms:W3CDTF">2013-04-30T21:31:49Z</dcterms:modified>
</cp:coreProperties>
</file>